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02" r:id="rId3"/>
    <p:sldId id="463" r:id="rId4"/>
    <p:sldId id="453" r:id="rId5"/>
    <p:sldId id="461" r:id="rId6"/>
    <p:sldId id="462" r:id="rId7"/>
    <p:sldId id="464" r:id="rId8"/>
    <p:sldId id="455" r:id="rId9"/>
    <p:sldId id="470" r:id="rId10"/>
    <p:sldId id="466" r:id="rId11"/>
    <p:sldId id="467" r:id="rId12"/>
    <p:sldId id="471" r:id="rId13"/>
    <p:sldId id="469" r:id="rId14"/>
    <p:sldId id="468" r:id="rId15"/>
    <p:sldId id="472" r:id="rId16"/>
    <p:sldId id="465" r:id="rId17"/>
    <p:sldId id="474" r:id="rId18"/>
    <p:sldId id="482" r:id="rId19"/>
    <p:sldId id="475" r:id="rId20"/>
    <p:sldId id="473" r:id="rId21"/>
    <p:sldId id="476" r:id="rId22"/>
    <p:sldId id="477" r:id="rId23"/>
    <p:sldId id="478" r:id="rId24"/>
    <p:sldId id="479" r:id="rId25"/>
    <p:sldId id="480" r:id="rId26"/>
    <p:sldId id="495" r:id="rId27"/>
    <p:sldId id="483" r:id="rId28"/>
    <p:sldId id="484" r:id="rId29"/>
    <p:sldId id="485" r:id="rId30"/>
    <p:sldId id="502" r:id="rId31"/>
    <p:sldId id="503" r:id="rId32"/>
    <p:sldId id="481" r:id="rId33"/>
    <p:sldId id="301" r:id="rId34"/>
  </p:sldIdLst>
  <p:sldSz cx="12192000" cy="6858000"/>
  <p:notesSz cx="12192000" cy="6858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0" userDrawn="1">
          <p15:clr>
            <a:srgbClr val="A4A3A4"/>
          </p15:clr>
        </p15:guide>
        <p15:guide id="2" pos="220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246"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4" d="100"/>
          <a:sy n="104" d="100"/>
        </p:scale>
        <p:origin x="834" y="114"/>
      </p:cViewPr>
      <p:guideLst>
        <p:guide orient="horz" pos="2900"/>
        <p:guide pos="220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120.xml"/><Relationship Id="rId4" Type="http://schemas.openxmlformats.org/officeDocument/2006/relationships/slide" Target="slides/slide2.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BE8CD7D-0742-4322-B9A4-11BE1F8FB1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B6FB514-8521-4D9E-BB3A-2ACD3555FA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82218" y="746252"/>
            <a:ext cx="10627563" cy="39115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2190178" y="5486400"/>
            <a:ext cx="1075564" cy="215444"/>
          </a:xfrm>
          <a:prstGeom prst="rect">
            <a:avLst/>
          </a:prstGeom>
        </p:spPr>
        <p:txBody>
          <a:bodyPr lIns="0" tIns="0" rIns="0" bIns="0"/>
          <a:lstStyle>
            <a:lvl1pPr marL="12700" algn="l" defTabSz="914400" rtl="0" eaLnBrk="1" latinLnBrk="0" hangingPunct="1">
              <a:lnSpc>
                <a:spcPct val="100000"/>
              </a:lnSpc>
              <a:spcBef>
                <a:spcPts val="185"/>
              </a:spcBef>
              <a:defRPr lang="en-US" sz="1400" b="0" i="0" kern="1200" spc="-10" smtClean="0">
                <a:solidFill>
                  <a:srgbClr val="767070"/>
                </a:solidFill>
                <a:latin typeface="微软雅黑" panose="020B0503020204020204" charset="-122"/>
                <a:ea typeface="+mn-ea"/>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6" name="Holder 6"/>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Georgia" panose="02040502050405020303"/>
                <a:cs typeface="Georgia" panose="02040502050405020303"/>
              </a:defRPr>
            </a:lvl1pPr>
          </a:lstStyle>
          <a:p/>
        </p:txBody>
      </p:sp>
      <p:sp>
        <p:nvSpPr>
          <p:cNvPr id="4" name="Holder 4"/>
          <p:cNvSpPr>
            <a:spLocks noGrp="1"/>
          </p:cNvSpPr>
          <p:nvPr>
            <p:ph type="ftr" sz="quarter" idx="5"/>
          </p:nvPr>
        </p:nvSpPr>
        <p:spPr>
          <a:xfrm>
            <a:off x="2190178" y="54864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6" name="Holder 6"/>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a:xfrm>
            <a:off x="2190178" y="54864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7" name="Holder 7"/>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5" name="Holder 5"/>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57400" y="60198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3" name="Holder 3"/>
          <p:cNvSpPr>
            <a:spLocks noGrp="1"/>
          </p:cNvSpPr>
          <p:nvPr>
            <p:ph type="dt" sz="half" idx="6"/>
          </p:nvPr>
        </p:nvSpPr>
        <p:spPr>
          <a:xfrm>
            <a:off x="7239000" y="6127522"/>
            <a:ext cx="1184909"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spc="-5" dirty="0"/>
              <a:t>Methodology</a:t>
            </a:r>
            <a:endParaRPr spc="-5" dirty="0"/>
          </a:p>
        </p:txBody>
      </p:sp>
      <p:sp>
        <p:nvSpPr>
          <p:cNvPr id="4" name="Holder 4"/>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0.png"/><Relationship Id="rId14" Type="http://schemas.openxmlformats.org/officeDocument/2006/relationships/image" Target="../media/image9.png"/><Relationship Id="rId13" Type="http://schemas.openxmlformats.org/officeDocument/2006/relationships/image" Target="../media/image8.png"/><Relationship Id="rId12" Type="http://schemas.openxmlformats.org/officeDocument/2006/relationships/image" Target="../media/image7.png"/><Relationship Id="rId11" Type="http://schemas.openxmlformats.org/officeDocument/2006/relationships/image" Target="../media/image6.png"/><Relationship Id="rId10" Type="http://schemas.openxmlformats.org/officeDocument/2006/relationships/image" Target="../media/image5.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833877" y="6142482"/>
            <a:ext cx="6564630" cy="0"/>
          </a:xfrm>
          <a:custGeom>
            <a:avLst/>
            <a:gdLst/>
            <a:ahLst/>
            <a:cxnLst/>
            <a:rect l="l" t="t" r="r" b="b"/>
            <a:pathLst>
              <a:path w="6564630">
                <a:moveTo>
                  <a:pt x="0" y="0"/>
                </a:moveTo>
                <a:lnTo>
                  <a:pt x="6564503" y="0"/>
                </a:lnTo>
              </a:path>
            </a:pathLst>
          </a:custGeom>
          <a:ln w="19812">
            <a:solidFill>
              <a:srgbClr val="D9D9D9"/>
            </a:solidFill>
          </a:ln>
        </p:spPr>
        <p:txBody>
          <a:bodyPr wrap="square" lIns="0" tIns="0" rIns="0" bIns="0" rtlCol="0"/>
          <a:lstStyle/>
          <a:p/>
        </p:txBody>
      </p:sp>
      <p:pic>
        <p:nvPicPr>
          <p:cNvPr id="17" name="bg object 17"/>
          <p:cNvPicPr/>
          <p:nvPr/>
        </p:nvPicPr>
        <p:blipFill>
          <a:blip r:embed="rId6" cstate="print"/>
          <a:stretch>
            <a:fillRect/>
          </a:stretch>
        </p:blipFill>
        <p:spPr>
          <a:xfrm>
            <a:off x="9752703" y="398377"/>
            <a:ext cx="1958409" cy="470097"/>
          </a:xfrm>
          <a:prstGeom prst="rect">
            <a:avLst/>
          </a:prstGeom>
        </p:spPr>
      </p:pic>
      <p:pic>
        <p:nvPicPr>
          <p:cNvPr id="18" name="bg object 18"/>
          <p:cNvPicPr/>
          <p:nvPr/>
        </p:nvPicPr>
        <p:blipFill>
          <a:blip r:embed="rId7" cstate="print"/>
          <a:stretch>
            <a:fillRect/>
          </a:stretch>
        </p:blipFill>
        <p:spPr>
          <a:xfrm>
            <a:off x="9292136" y="243361"/>
            <a:ext cx="95639" cy="137466"/>
          </a:xfrm>
          <a:prstGeom prst="rect">
            <a:avLst/>
          </a:prstGeom>
        </p:spPr>
      </p:pic>
      <p:sp>
        <p:nvSpPr>
          <p:cNvPr id="19" name="bg object 19"/>
          <p:cNvSpPr/>
          <p:nvPr/>
        </p:nvSpPr>
        <p:spPr>
          <a:xfrm>
            <a:off x="9101392" y="371792"/>
            <a:ext cx="476884" cy="471170"/>
          </a:xfrm>
          <a:custGeom>
            <a:avLst/>
            <a:gdLst/>
            <a:ahLst/>
            <a:cxnLst/>
            <a:rect l="l" t="t" r="r" b="b"/>
            <a:pathLst>
              <a:path w="476884" h="471169">
                <a:moveTo>
                  <a:pt x="476592" y="235318"/>
                </a:moveTo>
                <a:lnTo>
                  <a:pt x="471754" y="187871"/>
                </a:lnTo>
                <a:lnTo>
                  <a:pt x="457873" y="143700"/>
                </a:lnTo>
                <a:lnTo>
                  <a:pt x="435914" y="103720"/>
                </a:lnTo>
                <a:lnTo>
                  <a:pt x="406831" y="68897"/>
                </a:lnTo>
                <a:lnTo>
                  <a:pt x="371563" y="40170"/>
                </a:lnTo>
                <a:lnTo>
                  <a:pt x="331089" y="18491"/>
                </a:lnTo>
                <a:lnTo>
                  <a:pt x="286346" y="4775"/>
                </a:lnTo>
                <a:lnTo>
                  <a:pt x="238290" y="0"/>
                </a:lnTo>
                <a:lnTo>
                  <a:pt x="190309" y="4775"/>
                </a:lnTo>
                <a:lnTo>
                  <a:pt x="145605" y="18491"/>
                </a:lnTo>
                <a:lnTo>
                  <a:pt x="105130" y="40170"/>
                </a:lnTo>
                <a:lnTo>
                  <a:pt x="69850" y="68897"/>
                </a:lnTo>
                <a:lnTo>
                  <a:pt x="40741" y="103720"/>
                </a:lnTo>
                <a:lnTo>
                  <a:pt x="18745" y="143700"/>
                </a:lnTo>
                <a:lnTo>
                  <a:pt x="4838" y="187871"/>
                </a:lnTo>
                <a:lnTo>
                  <a:pt x="0" y="235318"/>
                </a:lnTo>
                <a:lnTo>
                  <a:pt x="4838" y="282676"/>
                </a:lnTo>
                <a:lnTo>
                  <a:pt x="18745" y="326821"/>
                </a:lnTo>
                <a:lnTo>
                  <a:pt x="40741" y="366788"/>
                </a:lnTo>
                <a:lnTo>
                  <a:pt x="66090" y="397154"/>
                </a:lnTo>
                <a:lnTo>
                  <a:pt x="105498" y="430987"/>
                </a:lnTo>
                <a:lnTo>
                  <a:pt x="145846" y="452678"/>
                </a:lnTo>
                <a:lnTo>
                  <a:pt x="190423" y="466382"/>
                </a:lnTo>
                <a:lnTo>
                  <a:pt x="238290" y="471157"/>
                </a:lnTo>
                <a:lnTo>
                  <a:pt x="286169" y="466382"/>
                </a:lnTo>
                <a:lnTo>
                  <a:pt x="330784" y="452678"/>
                </a:lnTo>
                <a:lnTo>
                  <a:pt x="371170" y="430987"/>
                </a:lnTo>
                <a:lnTo>
                  <a:pt x="406361" y="402259"/>
                </a:lnTo>
                <a:lnTo>
                  <a:pt x="406742" y="401802"/>
                </a:lnTo>
                <a:lnTo>
                  <a:pt x="435914" y="366915"/>
                </a:lnTo>
                <a:lnTo>
                  <a:pt x="457873" y="326936"/>
                </a:lnTo>
                <a:lnTo>
                  <a:pt x="471754" y="282752"/>
                </a:lnTo>
                <a:lnTo>
                  <a:pt x="476592" y="235318"/>
                </a:lnTo>
                <a:close/>
              </a:path>
            </a:pathLst>
          </a:custGeom>
          <a:solidFill>
            <a:srgbClr val="006940"/>
          </a:solidFill>
        </p:spPr>
        <p:txBody>
          <a:bodyPr wrap="square" lIns="0" tIns="0" rIns="0" bIns="0" rtlCol="0"/>
          <a:lstStyle/>
          <a:p/>
        </p:txBody>
      </p:sp>
      <p:sp>
        <p:nvSpPr>
          <p:cNvPr id="20" name="bg object 20"/>
          <p:cNvSpPr/>
          <p:nvPr/>
        </p:nvSpPr>
        <p:spPr>
          <a:xfrm>
            <a:off x="9140395" y="410341"/>
            <a:ext cx="398780" cy="393700"/>
          </a:xfrm>
          <a:custGeom>
            <a:avLst/>
            <a:gdLst/>
            <a:ahLst/>
            <a:cxnLst/>
            <a:rect l="l" t="t" r="r" b="b"/>
            <a:pathLst>
              <a:path w="398779" h="393700">
                <a:moveTo>
                  <a:pt x="199293" y="0"/>
                </a:moveTo>
                <a:lnTo>
                  <a:pt x="153597" y="5206"/>
                </a:lnTo>
                <a:lnTo>
                  <a:pt x="111649" y="20031"/>
                </a:lnTo>
                <a:lnTo>
                  <a:pt x="74646" y="43283"/>
                </a:lnTo>
                <a:lnTo>
                  <a:pt x="43782" y="73773"/>
                </a:lnTo>
                <a:lnTo>
                  <a:pt x="20256" y="110310"/>
                </a:lnTo>
                <a:lnTo>
                  <a:pt x="5263" y="151702"/>
                </a:lnTo>
                <a:lnTo>
                  <a:pt x="0" y="196760"/>
                </a:lnTo>
                <a:lnTo>
                  <a:pt x="5263" y="241901"/>
                </a:lnTo>
                <a:lnTo>
                  <a:pt x="20256" y="283326"/>
                </a:lnTo>
                <a:lnTo>
                  <a:pt x="43783" y="319858"/>
                </a:lnTo>
                <a:lnTo>
                  <a:pt x="74646" y="350320"/>
                </a:lnTo>
                <a:lnTo>
                  <a:pt x="111650" y="373536"/>
                </a:lnTo>
                <a:lnTo>
                  <a:pt x="153598" y="388328"/>
                </a:lnTo>
                <a:lnTo>
                  <a:pt x="199294" y="393520"/>
                </a:lnTo>
                <a:lnTo>
                  <a:pt x="244989" y="388328"/>
                </a:lnTo>
                <a:lnTo>
                  <a:pt x="286937" y="373536"/>
                </a:lnTo>
                <a:lnTo>
                  <a:pt x="323941" y="350320"/>
                </a:lnTo>
                <a:lnTo>
                  <a:pt x="354804" y="319858"/>
                </a:lnTo>
                <a:lnTo>
                  <a:pt x="378331" y="283326"/>
                </a:lnTo>
                <a:lnTo>
                  <a:pt x="393324" y="241901"/>
                </a:lnTo>
                <a:lnTo>
                  <a:pt x="398587" y="196760"/>
                </a:lnTo>
                <a:lnTo>
                  <a:pt x="393324" y="151619"/>
                </a:lnTo>
                <a:lnTo>
                  <a:pt x="378331" y="110194"/>
                </a:lnTo>
                <a:lnTo>
                  <a:pt x="354804" y="73662"/>
                </a:lnTo>
                <a:lnTo>
                  <a:pt x="323941" y="43200"/>
                </a:lnTo>
                <a:lnTo>
                  <a:pt x="286937" y="19984"/>
                </a:lnTo>
                <a:lnTo>
                  <a:pt x="244989" y="5192"/>
                </a:lnTo>
                <a:lnTo>
                  <a:pt x="199293" y="0"/>
                </a:lnTo>
                <a:close/>
              </a:path>
            </a:pathLst>
          </a:custGeom>
          <a:solidFill>
            <a:srgbClr val="FFFFFF"/>
          </a:solidFill>
        </p:spPr>
        <p:txBody>
          <a:bodyPr wrap="square" lIns="0" tIns="0" rIns="0" bIns="0" rtlCol="0"/>
          <a:lstStyle/>
          <a:p/>
        </p:txBody>
      </p:sp>
      <p:pic>
        <p:nvPicPr>
          <p:cNvPr id="21" name="bg object 21"/>
          <p:cNvPicPr/>
          <p:nvPr/>
        </p:nvPicPr>
        <p:blipFill>
          <a:blip r:embed="rId8" cstate="print"/>
          <a:stretch>
            <a:fillRect/>
          </a:stretch>
        </p:blipFill>
        <p:spPr>
          <a:xfrm>
            <a:off x="9144460" y="414433"/>
            <a:ext cx="174390" cy="172727"/>
          </a:xfrm>
          <a:prstGeom prst="rect">
            <a:avLst/>
          </a:prstGeom>
        </p:spPr>
      </p:pic>
      <p:pic>
        <p:nvPicPr>
          <p:cNvPr id="22" name="bg object 22"/>
          <p:cNvPicPr/>
          <p:nvPr/>
        </p:nvPicPr>
        <p:blipFill>
          <a:blip r:embed="rId9" cstate="print"/>
          <a:stretch>
            <a:fillRect/>
          </a:stretch>
        </p:blipFill>
        <p:spPr>
          <a:xfrm>
            <a:off x="9144518" y="627575"/>
            <a:ext cx="174867" cy="172239"/>
          </a:xfrm>
          <a:prstGeom prst="rect">
            <a:avLst/>
          </a:prstGeom>
        </p:spPr>
      </p:pic>
      <p:pic>
        <p:nvPicPr>
          <p:cNvPr id="23" name="bg object 23"/>
          <p:cNvPicPr/>
          <p:nvPr/>
        </p:nvPicPr>
        <p:blipFill>
          <a:blip r:embed="rId10" cstate="print"/>
          <a:stretch>
            <a:fillRect/>
          </a:stretch>
        </p:blipFill>
        <p:spPr>
          <a:xfrm>
            <a:off x="9360527" y="627044"/>
            <a:ext cx="174400" cy="172712"/>
          </a:xfrm>
          <a:prstGeom prst="rect">
            <a:avLst/>
          </a:prstGeom>
        </p:spPr>
      </p:pic>
      <p:pic>
        <p:nvPicPr>
          <p:cNvPr id="24" name="bg object 24"/>
          <p:cNvPicPr/>
          <p:nvPr/>
        </p:nvPicPr>
        <p:blipFill>
          <a:blip r:embed="rId11" cstate="print"/>
          <a:stretch>
            <a:fillRect/>
          </a:stretch>
        </p:blipFill>
        <p:spPr>
          <a:xfrm>
            <a:off x="9359992" y="414382"/>
            <a:ext cx="174868" cy="172245"/>
          </a:xfrm>
          <a:prstGeom prst="rect">
            <a:avLst/>
          </a:prstGeom>
        </p:spPr>
      </p:pic>
      <p:sp>
        <p:nvSpPr>
          <p:cNvPr id="25" name="bg object 25"/>
          <p:cNvSpPr/>
          <p:nvPr/>
        </p:nvSpPr>
        <p:spPr>
          <a:xfrm>
            <a:off x="9577720" y="585299"/>
            <a:ext cx="62865" cy="44450"/>
          </a:xfrm>
          <a:custGeom>
            <a:avLst/>
            <a:gdLst/>
            <a:ahLst/>
            <a:cxnLst/>
            <a:rect l="l" t="t" r="r" b="b"/>
            <a:pathLst>
              <a:path w="62865" h="44450">
                <a:moveTo>
                  <a:pt x="35263" y="23664"/>
                </a:moveTo>
                <a:lnTo>
                  <a:pt x="16029" y="23664"/>
                </a:lnTo>
                <a:lnTo>
                  <a:pt x="16077" y="27386"/>
                </a:lnTo>
                <a:lnTo>
                  <a:pt x="16514" y="29779"/>
                </a:lnTo>
                <a:lnTo>
                  <a:pt x="16636" y="30311"/>
                </a:lnTo>
                <a:lnTo>
                  <a:pt x="17364" y="32970"/>
                </a:lnTo>
                <a:lnTo>
                  <a:pt x="16563" y="33236"/>
                </a:lnTo>
                <a:lnTo>
                  <a:pt x="16029" y="33502"/>
                </a:lnTo>
                <a:lnTo>
                  <a:pt x="15494" y="34034"/>
                </a:lnTo>
                <a:lnTo>
                  <a:pt x="10953" y="36959"/>
                </a:lnTo>
                <a:lnTo>
                  <a:pt x="14158" y="44138"/>
                </a:lnTo>
                <a:lnTo>
                  <a:pt x="19501" y="43340"/>
                </a:lnTo>
                <a:lnTo>
                  <a:pt x="19769" y="43340"/>
                </a:lnTo>
                <a:lnTo>
                  <a:pt x="19501" y="41745"/>
                </a:lnTo>
                <a:lnTo>
                  <a:pt x="20303" y="39883"/>
                </a:lnTo>
                <a:lnTo>
                  <a:pt x="31294" y="39883"/>
                </a:lnTo>
                <a:lnTo>
                  <a:pt x="31409" y="39617"/>
                </a:lnTo>
                <a:lnTo>
                  <a:pt x="24043" y="39617"/>
                </a:lnTo>
                <a:lnTo>
                  <a:pt x="22707" y="38820"/>
                </a:lnTo>
                <a:lnTo>
                  <a:pt x="21639" y="37224"/>
                </a:lnTo>
                <a:lnTo>
                  <a:pt x="22173" y="36693"/>
                </a:lnTo>
                <a:lnTo>
                  <a:pt x="23776" y="36161"/>
                </a:lnTo>
                <a:lnTo>
                  <a:pt x="43011" y="36161"/>
                </a:lnTo>
                <a:lnTo>
                  <a:pt x="38202" y="34034"/>
                </a:lnTo>
                <a:lnTo>
                  <a:pt x="33928" y="32704"/>
                </a:lnTo>
                <a:lnTo>
                  <a:pt x="34008" y="32438"/>
                </a:lnTo>
                <a:lnTo>
                  <a:pt x="19501" y="32438"/>
                </a:lnTo>
                <a:lnTo>
                  <a:pt x="18700" y="30045"/>
                </a:lnTo>
                <a:lnTo>
                  <a:pt x="18214" y="27386"/>
                </a:lnTo>
                <a:lnTo>
                  <a:pt x="18166" y="23930"/>
                </a:lnTo>
                <a:lnTo>
                  <a:pt x="35243" y="23930"/>
                </a:lnTo>
                <a:lnTo>
                  <a:pt x="35263" y="23664"/>
                </a:lnTo>
                <a:close/>
              </a:path>
              <a:path w="62865" h="44450">
                <a:moveTo>
                  <a:pt x="31294" y="39883"/>
                </a:moveTo>
                <a:lnTo>
                  <a:pt x="20303" y="39883"/>
                </a:lnTo>
                <a:lnTo>
                  <a:pt x="21906" y="42276"/>
                </a:lnTo>
                <a:lnTo>
                  <a:pt x="23776" y="43606"/>
                </a:lnTo>
                <a:lnTo>
                  <a:pt x="28317" y="43606"/>
                </a:lnTo>
                <a:lnTo>
                  <a:pt x="30722" y="41213"/>
                </a:lnTo>
                <a:lnTo>
                  <a:pt x="31294" y="39883"/>
                </a:lnTo>
                <a:close/>
              </a:path>
              <a:path w="62865" h="44450">
                <a:moveTo>
                  <a:pt x="45301" y="37490"/>
                </a:moveTo>
                <a:lnTo>
                  <a:pt x="32592" y="37490"/>
                </a:lnTo>
                <a:lnTo>
                  <a:pt x="34462" y="38022"/>
                </a:lnTo>
                <a:lnTo>
                  <a:pt x="39805" y="43606"/>
                </a:lnTo>
                <a:lnTo>
                  <a:pt x="50224" y="42542"/>
                </a:lnTo>
                <a:lnTo>
                  <a:pt x="55834" y="41745"/>
                </a:lnTo>
                <a:lnTo>
                  <a:pt x="56417" y="40149"/>
                </a:lnTo>
                <a:lnTo>
                  <a:pt x="49957" y="40149"/>
                </a:lnTo>
                <a:lnTo>
                  <a:pt x="45301" y="37490"/>
                </a:lnTo>
                <a:close/>
              </a:path>
              <a:path w="62865" h="44450">
                <a:moveTo>
                  <a:pt x="51025" y="33768"/>
                </a:moveTo>
                <a:lnTo>
                  <a:pt x="50892" y="34034"/>
                </a:lnTo>
                <a:lnTo>
                  <a:pt x="50834" y="34566"/>
                </a:lnTo>
                <a:lnTo>
                  <a:pt x="51292" y="36161"/>
                </a:lnTo>
                <a:lnTo>
                  <a:pt x="51559" y="36959"/>
                </a:lnTo>
                <a:lnTo>
                  <a:pt x="53430" y="38554"/>
                </a:lnTo>
                <a:lnTo>
                  <a:pt x="52628" y="39086"/>
                </a:lnTo>
                <a:lnTo>
                  <a:pt x="49957" y="40149"/>
                </a:lnTo>
                <a:lnTo>
                  <a:pt x="56417" y="40149"/>
                </a:lnTo>
                <a:lnTo>
                  <a:pt x="56902" y="38820"/>
                </a:lnTo>
                <a:lnTo>
                  <a:pt x="57704" y="36959"/>
                </a:lnTo>
                <a:lnTo>
                  <a:pt x="52895" y="34566"/>
                </a:lnTo>
                <a:lnTo>
                  <a:pt x="52628" y="34300"/>
                </a:lnTo>
                <a:lnTo>
                  <a:pt x="51025" y="33768"/>
                </a:lnTo>
                <a:close/>
              </a:path>
              <a:path w="62865" h="44450">
                <a:moveTo>
                  <a:pt x="43011" y="36161"/>
                </a:moveTo>
                <a:lnTo>
                  <a:pt x="23776" y="36161"/>
                </a:lnTo>
                <a:lnTo>
                  <a:pt x="26715" y="36693"/>
                </a:lnTo>
                <a:lnTo>
                  <a:pt x="29386" y="36959"/>
                </a:lnTo>
                <a:lnTo>
                  <a:pt x="28050" y="38820"/>
                </a:lnTo>
                <a:lnTo>
                  <a:pt x="26715" y="39617"/>
                </a:lnTo>
                <a:lnTo>
                  <a:pt x="31409" y="39617"/>
                </a:lnTo>
                <a:lnTo>
                  <a:pt x="32325" y="37490"/>
                </a:lnTo>
                <a:lnTo>
                  <a:pt x="45301" y="37490"/>
                </a:lnTo>
                <a:lnTo>
                  <a:pt x="43011" y="36161"/>
                </a:lnTo>
                <a:close/>
              </a:path>
              <a:path w="62865" h="44450">
                <a:moveTo>
                  <a:pt x="23509" y="31375"/>
                </a:moveTo>
                <a:lnTo>
                  <a:pt x="19501" y="32438"/>
                </a:lnTo>
                <a:lnTo>
                  <a:pt x="34008" y="32438"/>
                </a:lnTo>
                <a:lnTo>
                  <a:pt x="34088" y="32172"/>
                </a:lnTo>
                <a:lnTo>
                  <a:pt x="31523" y="32172"/>
                </a:lnTo>
                <a:lnTo>
                  <a:pt x="30187" y="31907"/>
                </a:lnTo>
                <a:lnTo>
                  <a:pt x="29119" y="31641"/>
                </a:lnTo>
                <a:lnTo>
                  <a:pt x="28050" y="31641"/>
                </a:lnTo>
                <a:lnTo>
                  <a:pt x="23509" y="31375"/>
                </a:lnTo>
                <a:close/>
              </a:path>
              <a:path w="62865" h="44450">
                <a:moveTo>
                  <a:pt x="35243" y="23930"/>
                </a:moveTo>
                <a:lnTo>
                  <a:pt x="32859" y="23930"/>
                </a:lnTo>
                <a:lnTo>
                  <a:pt x="32592" y="27121"/>
                </a:lnTo>
                <a:lnTo>
                  <a:pt x="31939" y="30311"/>
                </a:lnTo>
                <a:lnTo>
                  <a:pt x="31523" y="32172"/>
                </a:lnTo>
                <a:lnTo>
                  <a:pt x="34088" y="32172"/>
                </a:lnTo>
                <a:lnTo>
                  <a:pt x="34649" y="30311"/>
                </a:lnTo>
                <a:lnTo>
                  <a:pt x="34753" y="29779"/>
                </a:lnTo>
                <a:lnTo>
                  <a:pt x="35078" y="26057"/>
                </a:lnTo>
                <a:lnTo>
                  <a:pt x="35243" y="23930"/>
                </a:lnTo>
                <a:close/>
              </a:path>
              <a:path w="62865" h="44450">
                <a:moveTo>
                  <a:pt x="14158" y="0"/>
                </a:moveTo>
                <a:lnTo>
                  <a:pt x="10953" y="7179"/>
                </a:lnTo>
                <a:lnTo>
                  <a:pt x="15494" y="10103"/>
                </a:lnTo>
                <a:lnTo>
                  <a:pt x="16028" y="10369"/>
                </a:lnTo>
                <a:lnTo>
                  <a:pt x="16830" y="10901"/>
                </a:lnTo>
                <a:lnTo>
                  <a:pt x="17364" y="11167"/>
                </a:lnTo>
                <a:lnTo>
                  <a:pt x="16563" y="13826"/>
                </a:lnTo>
                <a:lnTo>
                  <a:pt x="16028" y="20473"/>
                </a:lnTo>
                <a:lnTo>
                  <a:pt x="0" y="20473"/>
                </a:lnTo>
                <a:lnTo>
                  <a:pt x="0" y="23664"/>
                </a:lnTo>
                <a:lnTo>
                  <a:pt x="49155" y="23664"/>
                </a:lnTo>
                <a:lnTo>
                  <a:pt x="55032" y="27386"/>
                </a:lnTo>
                <a:lnTo>
                  <a:pt x="56368" y="30311"/>
                </a:lnTo>
                <a:lnTo>
                  <a:pt x="56902" y="31641"/>
                </a:lnTo>
                <a:lnTo>
                  <a:pt x="61978" y="26057"/>
                </a:lnTo>
                <a:lnTo>
                  <a:pt x="62129" y="23664"/>
                </a:lnTo>
                <a:lnTo>
                  <a:pt x="62245" y="20739"/>
                </a:lnTo>
                <a:lnTo>
                  <a:pt x="18166" y="20739"/>
                </a:lnTo>
                <a:lnTo>
                  <a:pt x="18700" y="14624"/>
                </a:lnTo>
                <a:lnTo>
                  <a:pt x="19501" y="12231"/>
                </a:lnTo>
                <a:lnTo>
                  <a:pt x="34168" y="12231"/>
                </a:lnTo>
                <a:lnTo>
                  <a:pt x="33928" y="11433"/>
                </a:lnTo>
                <a:lnTo>
                  <a:pt x="38202" y="10103"/>
                </a:lnTo>
                <a:lnTo>
                  <a:pt x="41808" y="8508"/>
                </a:lnTo>
                <a:lnTo>
                  <a:pt x="23509" y="8508"/>
                </a:lnTo>
                <a:lnTo>
                  <a:pt x="21906" y="7976"/>
                </a:lnTo>
                <a:lnTo>
                  <a:pt x="21371" y="7444"/>
                </a:lnTo>
                <a:lnTo>
                  <a:pt x="22707" y="6115"/>
                </a:lnTo>
                <a:lnTo>
                  <a:pt x="24043" y="5051"/>
                </a:lnTo>
                <a:lnTo>
                  <a:pt x="31523" y="5051"/>
                </a:lnTo>
                <a:lnTo>
                  <a:pt x="31122" y="4254"/>
                </a:lnTo>
                <a:lnTo>
                  <a:pt x="20303" y="4254"/>
                </a:lnTo>
                <a:lnTo>
                  <a:pt x="19845" y="2658"/>
                </a:lnTo>
                <a:lnTo>
                  <a:pt x="19769" y="797"/>
                </a:lnTo>
                <a:lnTo>
                  <a:pt x="19501" y="797"/>
                </a:lnTo>
                <a:lnTo>
                  <a:pt x="14158" y="0"/>
                </a:lnTo>
                <a:close/>
              </a:path>
              <a:path w="62865" h="44450">
                <a:moveTo>
                  <a:pt x="34248" y="12496"/>
                </a:moveTo>
                <a:lnTo>
                  <a:pt x="31523" y="12496"/>
                </a:lnTo>
                <a:lnTo>
                  <a:pt x="32325" y="14889"/>
                </a:lnTo>
                <a:lnTo>
                  <a:pt x="32859" y="20739"/>
                </a:lnTo>
                <a:lnTo>
                  <a:pt x="62245" y="20739"/>
                </a:lnTo>
                <a:lnTo>
                  <a:pt x="62245" y="20473"/>
                </a:lnTo>
                <a:lnTo>
                  <a:pt x="35263" y="20473"/>
                </a:lnTo>
                <a:lnTo>
                  <a:pt x="35174" y="16751"/>
                </a:lnTo>
                <a:lnTo>
                  <a:pt x="34729" y="14092"/>
                </a:lnTo>
                <a:lnTo>
                  <a:pt x="34248" y="12496"/>
                </a:lnTo>
                <a:close/>
              </a:path>
              <a:path w="62865" h="44450">
                <a:moveTo>
                  <a:pt x="57170" y="11965"/>
                </a:moveTo>
                <a:lnTo>
                  <a:pt x="55882" y="14889"/>
                </a:lnTo>
                <a:lnTo>
                  <a:pt x="55032" y="16751"/>
                </a:lnTo>
                <a:lnTo>
                  <a:pt x="49155" y="20473"/>
                </a:lnTo>
                <a:lnTo>
                  <a:pt x="62245" y="20473"/>
                </a:lnTo>
                <a:lnTo>
                  <a:pt x="62245" y="17548"/>
                </a:lnTo>
                <a:lnTo>
                  <a:pt x="57170" y="11965"/>
                </a:lnTo>
                <a:close/>
              </a:path>
              <a:path w="62865" h="44450">
                <a:moveTo>
                  <a:pt x="34168" y="12231"/>
                </a:moveTo>
                <a:lnTo>
                  <a:pt x="19501" y="12231"/>
                </a:lnTo>
                <a:lnTo>
                  <a:pt x="23509" y="13294"/>
                </a:lnTo>
                <a:lnTo>
                  <a:pt x="28050" y="13028"/>
                </a:lnTo>
                <a:lnTo>
                  <a:pt x="29119" y="13028"/>
                </a:lnTo>
                <a:lnTo>
                  <a:pt x="30187" y="12762"/>
                </a:lnTo>
                <a:lnTo>
                  <a:pt x="31523" y="12496"/>
                </a:lnTo>
                <a:lnTo>
                  <a:pt x="34248" y="12496"/>
                </a:lnTo>
                <a:lnTo>
                  <a:pt x="34168" y="12231"/>
                </a:lnTo>
                <a:close/>
              </a:path>
              <a:path w="62865" h="44450">
                <a:moveTo>
                  <a:pt x="56368" y="3988"/>
                </a:moveTo>
                <a:lnTo>
                  <a:pt x="50224" y="3988"/>
                </a:lnTo>
                <a:lnTo>
                  <a:pt x="52628" y="5051"/>
                </a:lnTo>
                <a:lnTo>
                  <a:pt x="53429" y="5583"/>
                </a:lnTo>
                <a:lnTo>
                  <a:pt x="51559" y="7179"/>
                </a:lnTo>
                <a:lnTo>
                  <a:pt x="51292" y="7976"/>
                </a:lnTo>
                <a:lnTo>
                  <a:pt x="50491" y="9838"/>
                </a:lnTo>
                <a:lnTo>
                  <a:pt x="51025" y="10369"/>
                </a:lnTo>
                <a:lnTo>
                  <a:pt x="52628" y="9838"/>
                </a:lnTo>
                <a:lnTo>
                  <a:pt x="52895" y="9572"/>
                </a:lnTo>
                <a:lnTo>
                  <a:pt x="57704" y="7179"/>
                </a:lnTo>
                <a:lnTo>
                  <a:pt x="56796" y="5051"/>
                </a:lnTo>
                <a:lnTo>
                  <a:pt x="56368" y="3988"/>
                </a:lnTo>
                <a:close/>
              </a:path>
              <a:path w="62865" h="44450">
                <a:moveTo>
                  <a:pt x="31523" y="5051"/>
                </a:moveTo>
                <a:lnTo>
                  <a:pt x="26714" y="5051"/>
                </a:lnTo>
                <a:lnTo>
                  <a:pt x="28050" y="6115"/>
                </a:lnTo>
                <a:lnTo>
                  <a:pt x="29119" y="7710"/>
                </a:lnTo>
                <a:lnTo>
                  <a:pt x="26714" y="7976"/>
                </a:lnTo>
                <a:lnTo>
                  <a:pt x="23509" y="8508"/>
                </a:lnTo>
                <a:lnTo>
                  <a:pt x="41808" y="8508"/>
                </a:lnTo>
                <a:lnTo>
                  <a:pt x="43011" y="7976"/>
                </a:lnTo>
                <a:lnTo>
                  <a:pt x="45300" y="6647"/>
                </a:lnTo>
                <a:lnTo>
                  <a:pt x="32325" y="6647"/>
                </a:lnTo>
                <a:lnTo>
                  <a:pt x="31523" y="5051"/>
                </a:lnTo>
                <a:close/>
              </a:path>
              <a:path w="62865" h="44450">
                <a:moveTo>
                  <a:pt x="39805" y="797"/>
                </a:moveTo>
                <a:lnTo>
                  <a:pt x="34462" y="6115"/>
                </a:lnTo>
                <a:lnTo>
                  <a:pt x="32592" y="6647"/>
                </a:lnTo>
                <a:lnTo>
                  <a:pt x="45300" y="6647"/>
                </a:lnTo>
                <a:lnTo>
                  <a:pt x="46216" y="6115"/>
                </a:lnTo>
                <a:lnTo>
                  <a:pt x="50224" y="3988"/>
                </a:lnTo>
                <a:lnTo>
                  <a:pt x="56368" y="3988"/>
                </a:lnTo>
                <a:lnTo>
                  <a:pt x="55834" y="2658"/>
                </a:lnTo>
                <a:lnTo>
                  <a:pt x="50224" y="1595"/>
                </a:lnTo>
                <a:lnTo>
                  <a:pt x="47552" y="1329"/>
                </a:lnTo>
                <a:lnTo>
                  <a:pt x="39805" y="797"/>
                </a:lnTo>
                <a:close/>
              </a:path>
              <a:path w="62865" h="44450">
                <a:moveTo>
                  <a:pt x="28317" y="531"/>
                </a:moveTo>
                <a:lnTo>
                  <a:pt x="23509" y="531"/>
                </a:lnTo>
                <a:lnTo>
                  <a:pt x="21639" y="1861"/>
                </a:lnTo>
                <a:lnTo>
                  <a:pt x="20303" y="4254"/>
                </a:lnTo>
                <a:lnTo>
                  <a:pt x="31122" y="4254"/>
                </a:lnTo>
                <a:lnTo>
                  <a:pt x="30455" y="2924"/>
                </a:lnTo>
                <a:lnTo>
                  <a:pt x="28317" y="531"/>
                </a:lnTo>
                <a:close/>
              </a:path>
            </a:pathLst>
          </a:custGeom>
          <a:solidFill>
            <a:srgbClr val="64A289"/>
          </a:solidFill>
        </p:spPr>
        <p:txBody>
          <a:bodyPr wrap="square" lIns="0" tIns="0" rIns="0" bIns="0" rtlCol="0"/>
          <a:lstStyle/>
          <a:p/>
        </p:txBody>
      </p:sp>
      <p:sp>
        <p:nvSpPr>
          <p:cNvPr id="26" name="bg object 26"/>
          <p:cNvSpPr/>
          <p:nvPr/>
        </p:nvSpPr>
        <p:spPr>
          <a:xfrm>
            <a:off x="9155264" y="802628"/>
            <a:ext cx="370205" cy="102870"/>
          </a:xfrm>
          <a:custGeom>
            <a:avLst/>
            <a:gdLst/>
            <a:ahLst/>
            <a:cxnLst/>
            <a:rect l="l" t="t" r="r" b="b"/>
            <a:pathLst>
              <a:path w="370204" h="102869">
                <a:moveTo>
                  <a:pt x="96814" y="44574"/>
                </a:moveTo>
                <a:lnTo>
                  <a:pt x="9976" y="44574"/>
                </a:lnTo>
                <a:lnTo>
                  <a:pt x="16388" y="49626"/>
                </a:lnTo>
                <a:lnTo>
                  <a:pt x="31411" y="59655"/>
                </a:lnTo>
                <a:lnTo>
                  <a:pt x="65643" y="77013"/>
                </a:lnTo>
                <a:lnTo>
                  <a:pt x="117258" y="93972"/>
                </a:lnTo>
                <a:lnTo>
                  <a:pt x="184425" y="102804"/>
                </a:lnTo>
                <a:lnTo>
                  <a:pt x="185226" y="102804"/>
                </a:lnTo>
                <a:lnTo>
                  <a:pt x="252281" y="93972"/>
                </a:lnTo>
                <a:lnTo>
                  <a:pt x="303908" y="77013"/>
                </a:lnTo>
                <a:lnTo>
                  <a:pt x="334378" y="61591"/>
                </a:lnTo>
                <a:lnTo>
                  <a:pt x="180685" y="61591"/>
                </a:lnTo>
                <a:lnTo>
                  <a:pt x="179349" y="61325"/>
                </a:lnTo>
                <a:lnTo>
                  <a:pt x="119566" y="52530"/>
                </a:lnTo>
                <a:lnTo>
                  <a:pt x="96814" y="44574"/>
                </a:lnTo>
                <a:close/>
              </a:path>
              <a:path w="370204" h="102869">
                <a:moveTo>
                  <a:pt x="357425" y="0"/>
                </a:moveTo>
                <a:lnTo>
                  <a:pt x="349523" y="3361"/>
                </a:lnTo>
                <a:lnTo>
                  <a:pt x="329713" y="17989"/>
                </a:lnTo>
                <a:lnTo>
                  <a:pt x="296427" y="36232"/>
                </a:lnTo>
                <a:lnTo>
                  <a:pt x="249818" y="52530"/>
                </a:lnTo>
                <a:lnTo>
                  <a:pt x="190035" y="61325"/>
                </a:lnTo>
                <a:lnTo>
                  <a:pt x="188165" y="61325"/>
                </a:lnTo>
                <a:lnTo>
                  <a:pt x="186295" y="61591"/>
                </a:lnTo>
                <a:lnTo>
                  <a:pt x="334378" y="61591"/>
                </a:lnTo>
                <a:lnTo>
                  <a:pt x="338203" y="59655"/>
                </a:lnTo>
                <a:lnTo>
                  <a:pt x="353264" y="49626"/>
                </a:lnTo>
                <a:lnTo>
                  <a:pt x="359675" y="44574"/>
                </a:lnTo>
                <a:lnTo>
                  <a:pt x="366305" y="44574"/>
                </a:lnTo>
                <a:lnTo>
                  <a:pt x="366629" y="43149"/>
                </a:lnTo>
                <a:lnTo>
                  <a:pt x="368291" y="34636"/>
                </a:lnTo>
                <a:lnTo>
                  <a:pt x="369652" y="24379"/>
                </a:lnTo>
                <a:lnTo>
                  <a:pt x="369560" y="15592"/>
                </a:lnTo>
                <a:lnTo>
                  <a:pt x="367519" y="8932"/>
                </a:lnTo>
                <a:lnTo>
                  <a:pt x="363449" y="2796"/>
                </a:lnTo>
                <a:lnTo>
                  <a:pt x="357425" y="0"/>
                </a:lnTo>
                <a:close/>
              </a:path>
              <a:path w="370204" h="102869">
                <a:moveTo>
                  <a:pt x="12113" y="0"/>
                </a:moveTo>
                <a:lnTo>
                  <a:pt x="6169" y="2796"/>
                </a:lnTo>
                <a:lnTo>
                  <a:pt x="2128" y="8932"/>
                </a:lnTo>
                <a:lnTo>
                  <a:pt x="91" y="15592"/>
                </a:lnTo>
                <a:lnTo>
                  <a:pt x="0" y="24378"/>
                </a:lnTo>
                <a:lnTo>
                  <a:pt x="1360" y="34636"/>
                </a:lnTo>
                <a:lnTo>
                  <a:pt x="3022" y="43149"/>
                </a:lnTo>
                <a:lnTo>
                  <a:pt x="3831" y="46701"/>
                </a:lnTo>
                <a:lnTo>
                  <a:pt x="9976" y="44574"/>
                </a:lnTo>
                <a:lnTo>
                  <a:pt x="96814" y="44574"/>
                </a:lnTo>
                <a:lnTo>
                  <a:pt x="72957" y="36231"/>
                </a:lnTo>
                <a:lnTo>
                  <a:pt x="39671" y="17989"/>
                </a:lnTo>
                <a:lnTo>
                  <a:pt x="19860" y="3361"/>
                </a:lnTo>
                <a:lnTo>
                  <a:pt x="12113" y="0"/>
                </a:lnTo>
                <a:close/>
              </a:path>
              <a:path w="370204" h="102869">
                <a:moveTo>
                  <a:pt x="366305" y="44574"/>
                </a:moveTo>
                <a:lnTo>
                  <a:pt x="359675" y="44574"/>
                </a:lnTo>
                <a:lnTo>
                  <a:pt x="365820" y="46701"/>
                </a:lnTo>
                <a:lnTo>
                  <a:pt x="366305" y="44574"/>
                </a:lnTo>
                <a:close/>
              </a:path>
            </a:pathLst>
          </a:custGeom>
          <a:solidFill>
            <a:srgbClr val="FFFFFF"/>
          </a:solidFill>
        </p:spPr>
        <p:txBody>
          <a:bodyPr wrap="square" lIns="0" tIns="0" rIns="0" bIns="0" rtlCol="0"/>
          <a:lstStyle/>
          <a:p/>
        </p:txBody>
      </p:sp>
      <p:sp>
        <p:nvSpPr>
          <p:cNvPr id="27" name="bg object 27"/>
          <p:cNvSpPr/>
          <p:nvPr/>
        </p:nvSpPr>
        <p:spPr>
          <a:xfrm>
            <a:off x="9166835" y="821943"/>
            <a:ext cx="349885" cy="70485"/>
          </a:xfrm>
          <a:custGeom>
            <a:avLst/>
            <a:gdLst/>
            <a:ahLst/>
            <a:cxnLst/>
            <a:rect l="l" t="t" r="r" b="b"/>
            <a:pathLst>
              <a:path w="349884" h="70484">
                <a:moveTo>
                  <a:pt x="4546" y="19151"/>
                </a:moveTo>
                <a:lnTo>
                  <a:pt x="4279" y="18884"/>
                </a:lnTo>
                <a:lnTo>
                  <a:pt x="3213" y="18084"/>
                </a:lnTo>
                <a:lnTo>
                  <a:pt x="3746" y="17284"/>
                </a:lnTo>
                <a:lnTo>
                  <a:pt x="4013" y="17018"/>
                </a:lnTo>
                <a:lnTo>
                  <a:pt x="1600" y="17018"/>
                </a:lnTo>
                <a:lnTo>
                  <a:pt x="533" y="17018"/>
                </a:lnTo>
                <a:lnTo>
                  <a:pt x="0" y="17018"/>
                </a:lnTo>
                <a:lnTo>
                  <a:pt x="4279" y="19685"/>
                </a:lnTo>
                <a:lnTo>
                  <a:pt x="4546" y="19151"/>
                </a:lnTo>
                <a:close/>
              </a:path>
              <a:path w="349884" h="70484">
                <a:moveTo>
                  <a:pt x="16827" y="7454"/>
                </a:moveTo>
                <a:lnTo>
                  <a:pt x="16294" y="7188"/>
                </a:lnTo>
                <a:lnTo>
                  <a:pt x="14427" y="8483"/>
                </a:lnTo>
                <a:lnTo>
                  <a:pt x="14427" y="9842"/>
                </a:lnTo>
                <a:lnTo>
                  <a:pt x="13093" y="17284"/>
                </a:lnTo>
                <a:lnTo>
                  <a:pt x="8864" y="14630"/>
                </a:lnTo>
                <a:lnTo>
                  <a:pt x="8013" y="14097"/>
                </a:lnTo>
                <a:lnTo>
                  <a:pt x="14427" y="9842"/>
                </a:lnTo>
                <a:lnTo>
                  <a:pt x="14427" y="8483"/>
                </a:lnTo>
                <a:lnTo>
                  <a:pt x="5080" y="14897"/>
                </a:lnTo>
                <a:lnTo>
                  <a:pt x="4279" y="15697"/>
                </a:lnTo>
                <a:lnTo>
                  <a:pt x="2413" y="16751"/>
                </a:lnTo>
                <a:lnTo>
                  <a:pt x="4279" y="16751"/>
                </a:lnTo>
                <a:lnTo>
                  <a:pt x="4546" y="16484"/>
                </a:lnTo>
                <a:lnTo>
                  <a:pt x="7213" y="14630"/>
                </a:lnTo>
                <a:lnTo>
                  <a:pt x="12827" y="18351"/>
                </a:lnTo>
                <a:lnTo>
                  <a:pt x="12293" y="21005"/>
                </a:lnTo>
                <a:lnTo>
                  <a:pt x="12293" y="21272"/>
                </a:lnTo>
                <a:lnTo>
                  <a:pt x="12026" y="22339"/>
                </a:lnTo>
                <a:lnTo>
                  <a:pt x="11760" y="22606"/>
                </a:lnTo>
                <a:lnTo>
                  <a:pt x="11226" y="23406"/>
                </a:lnTo>
                <a:lnTo>
                  <a:pt x="9613" y="22339"/>
                </a:lnTo>
                <a:lnTo>
                  <a:pt x="9347" y="22872"/>
                </a:lnTo>
                <a:lnTo>
                  <a:pt x="14960" y="26327"/>
                </a:lnTo>
                <a:lnTo>
                  <a:pt x="13893" y="25527"/>
                </a:lnTo>
                <a:lnTo>
                  <a:pt x="13893" y="25260"/>
                </a:lnTo>
                <a:lnTo>
                  <a:pt x="14122" y="23406"/>
                </a:lnTo>
                <a:lnTo>
                  <a:pt x="15163" y="17284"/>
                </a:lnTo>
                <a:lnTo>
                  <a:pt x="16421" y="9842"/>
                </a:lnTo>
                <a:lnTo>
                  <a:pt x="16827" y="7454"/>
                </a:lnTo>
                <a:close/>
              </a:path>
              <a:path w="349884" h="70484">
                <a:moveTo>
                  <a:pt x="36868" y="20485"/>
                </a:moveTo>
                <a:lnTo>
                  <a:pt x="33934" y="18186"/>
                </a:lnTo>
                <a:lnTo>
                  <a:pt x="33934" y="19951"/>
                </a:lnTo>
                <a:lnTo>
                  <a:pt x="32321" y="22606"/>
                </a:lnTo>
                <a:lnTo>
                  <a:pt x="30721" y="24993"/>
                </a:lnTo>
                <a:lnTo>
                  <a:pt x="29654" y="24358"/>
                </a:lnTo>
                <a:lnTo>
                  <a:pt x="29654" y="27393"/>
                </a:lnTo>
                <a:lnTo>
                  <a:pt x="28587" y="29248"/>
                </a:lnTo>
                <a:lnTo>
                  <a:pt x="26720" y="32181"/>
                </a:lnTo>
                <a:lnTo>
                  <a:pt x="23774" y="30581"/>
                </a:lnTo>
                <a:lnTo>
                  <a:pt x="21107" y="28981"/>
                </a:lnTo>
                <a:lnTo>
                  <a:pt x="20840" y="28727"/>
                </a:lnTo>
                <a:lnTo>
                  <a:pt x="21374" y="27927"/>
                </a:lnTo>
                <a:lnTo>
                  <a:pt x="21704" y="27393"/>
                </a:lnTo>
                <a:lnTo>
                  <a:pt x="24841" y="22339"/>
                </a:lnTo>
                <a:lnTo>
                  <a:pt x="26987" y="23672"/>
                </a:lnTo>
                <a:lnTo>
                  <a:pt x="27787" y="24206"/>
                </a:lnTo>
                <a:lnTo>
                  <a:pt x="28321" y="24993"/>
                </a:lnTo>
                <a:lnTo>
                  <a:pt x="29121" y="26060"/>
                </a:lnTo>
                <a:lnTo>
                  <a:pt x="29654" y="27393"/>
                </a:lnTo>
                <a:lnTo>
                  <a:pt x="29654" y="24358"/>
                </a:lnTo>
                <a:lnTo>
                  <a:pt x="28054" y="23406"/>
                </a:lnTo>
                <a:lnTo>
                  <a:pt x="27520" y="23139"/>
                </a:lnTo>
                <a:lnTo>
                  <a:pt x="26238" y="22339"/>
                </a:lnTo>
                <a:lnTo>
                  <a:pt x="25387" y="21805"/>
                </a:lnTo>
                <a:lnTo>
                  <a:pt x="28587" y="17018"/>
                </a:lnTo>
                <a:lnTo>
                  <a:pt x="28854" y="16751"/>
                </a:lnTo>
                <a:lnTo>
                  <a:pt x="28854" y="16484"/>
                </a:lnTo>
                <a:lnTo>
                  <a:pt x="29387" y="16751"/>
                </a:lnTo>
                <a:lnTo>
                  <a:pt x="29654" y="16751"/>
                </a:lnTo>
                <a:lnTo>
                  <a:pt x="29921" y="17018"/>
                </a:lnTo>
                <a:lnTo>
                  <a:pt x="32054" y="18084"/>
                </a:lnTo>
                <a:lnTo>
                  <a:pt x="33934" y="19951"/>
                </a:lnTo>
                <a:lnTo>
                  <a:pt x="33934" y="18186"/>
                </a:lnTo>
                <a:lnTo>
                  <a:pt x="33134" y="17551"/>
                </a:lnTo>
                <a:lnTo>
                  <a:pt x="31254" y="16484"/>
                </a:lnTo>
                <a:lnTo>
                  <a:pt x="25120" y="12763"/>
                </a:lnTo>
                <a:lnTo>
                  <a:pt x="25120" y="13030"/>
                </a:lnTo>
                <a:lnTo>
                  <a:pt x="26720" y="14097"/>
                </a:lnTo>
                <a:lnTo>
                  <a:pt x="26987" y="14630"/>
                </a:lnTo>
                <a:lnTo>
                  <a:pt x="25920" y="16230"/>
                </a:lnTo>
                <a:lnTo>
                  <a:pt x="19773" y="25793"/>
                </a:lnTo>
                <a:lnTo>
                  <a:pt x="18973" y="27127"/>
                </a:lnTo>
                <a:lnTo>
                  <a:pt x="18440" y="27393"/>
                </a:lnTo>
                <a:lnTo>
                  <a:pt x="16560" y="26327"/>
                </a:lnTo>
                <a:lnTo>
                  <a:pt x="16294" y="26860"/>
                </a:lnTo>
                <a:lnTo>
                  <a:pt x="23507" y="31381"/>
                </a:lnTo>
                <a:lnTo>
                  <a:pt x="28321" y="34302"/>
                </a:lnTo>
                <a:lnTo>
                  <a:pt x="30238" y="32181"/>
                </a:lnTo>
                <a:lnTo>
                  <a:pt x="30721" y="31648"/>
                </a:lnTo>
                <a:lnTo>
                  <a:pt x="31254" y="30848"/>
                </a:lnTo>
                <a:lnTo>
                  <a:pt x="32600" y="28727"/>
                </a:lnTo>
                <a:lnTo>
                  <a:pt x="31521" y="26593"/>
                </a:lnTo>
                <a:lnTo>
                  <a:pt x="29921" y="24993"/>
                </a:lnTo>
                <a:lnTo>
                  <a:pt x="30988" y="25260"/>
                </a:lnTo>
                <a:lnTo>
                  <a:pt x="33134" y="26060"/>
                </a:lnTo>
                <a:lnTo>
                  <a:pt x="36868" y="20485"/>
                </a:lnTo>
                <a:close/>
              </a:path>
              <a:path w="349884" h="70484">
                <a:moveTo>
                  <a:pt x="55841" y="28981"/>
                </a:moveTo>
                <a:lnTo>
                  <a:pt x="55308" y="28727"/>
                </a:lnTo>
                <a:lnTo>
                  <a:pt x="55029" y="28981"/>
                </a:lnTo>
                <a:lnTo>
                  <a:pt x="54495" y="29248"/>
                </a:lnTo>
                <a:lnTo>
                  <a:pt x="53962" y="28981"/>
                </a:lnTo>
                <a:lnTo>
                  <a:pt x="53428" y="28460"/>
                </a:lnTo>
                <a:lnTo>
                  <a:pt x="52628" y="27127"/>
                </a:lnTo>
                <a:lnTo>
                  <a:pt x="51295" y="26327"/>
                </a:lnTo>
                <a:lnTo>
                  <a:pt x="49428" y="25260"/>
                </a:lnTo>
                <a:lnTo>
                  <a:pt x="46748" y="25260"/>
                </a:lnTo>
                <a:lnTo>
                  <a:pt x="45148" y="27660"/>
                </a:lnTo>
                <a:lnTo>
                  <a:pt x="43815" y="29781"/>
                </a:lnTo>
                <a:lnTo>
                  <a:pt x="44615" y="31648"/>
                </a:lnTo>
                <a:lnTo>
                  <a:pt x="45948" y="34036"/>
                </a:lnTo>
                <a:lnTo>
                  <a:pt x="48094" y="38023"/>
                </a:lnTo>
                <a:lnTo>
                  <a:pt x="48094" y="38823"/>
                </a:lnTo>
                <a:lnTo>
                  <a:pt x="47282" y="40157"/>
                </a:lnTo>
                <a:lnTo>
                  <a:pt x="46748" y="41224"/>
                </a:lnTo>
                <a:lnTo>
                  <a:pt x="45148" y="42011"/>
                </a:lnTo>
                <a:lnTo>
                  <a:pt x="43281" y="40957"/>
                </a:lnTo>
                <a:lnTo>
                  <a:pt x="40347" y="39090"/>
                </a:lnTo>
                <a:lnTo>
                  <a:pt x="40881" y="35636"/>
                </a:lnTo>
                <a:lnTo>
                  <a:pt x="41148" y="34302"/>
                </a:lnTo>
                <a:lnTo>
                  <a:pt x="40614" y="34036"/>
                </a:lnTo>
                <a:lnTo>
                  <a:pt x="38468" y="39090"/>
                </a:lnTo>
                <a:lnTo>
                  <a:pt x="39001" y="39357"/>
                </a:lnTo>
                <a:lnTo>
                  <a:pt x="39535" y="38823"/>
                </a:lnTo>
                <a:lnTo>
                  <a:pt x="40081" y="39090"/>
                </a:lnTo>
                <a:lnTo>
                  <a:pt x="40881" y="39624"/>
                </a:lnTo>
                <a:lnTo>
                  <a:pt x="41414" y="40957"/>
                </a:lnTo>
                <a:lnTo>
                  <a:pt x="43014" y="42011"/>
                </a:lnTo>
                <a:lnTo>
                  <a:pt x="46215" y="43878"/>
                </a:lnTo>
                <a:lnTo>
                  <a:pt x="49161" y="42811"/>
                </a:lnTo>
                <a:lnTo>
                  <a:pt x="50228" y="40957"/>
                </a:lnTo>
                <a:lnTo>
                  <a:pt x="52895" y="36703"/>
                </a:lnTo>
                <a:lnTo>
                  <a:pt x="45948" y="31648"/>
                </a:lnTo>
                <a:lnTo>
                  <a:pt x="48628" y="27127"/>
                </a:lnTo>
                <a:lnTo>
                  <a:pt x="50228" y="27127"/>
                </a:lnTo>
                <a:lnTo>
                  <a:pt x="51295" y="27660"/>
                </a:lnTo>
                <a:lnTo>
                  <a:pt x="53695" y="28981"/>
                </a:lnTo>
                <a:lnTo>
                  <a:pt x="53962" y="31648"/>
                </a:lnTo>
                <a:lnTo>
                  <a:pt x="53162" y="33769"/>
                </a:lnTo>
                <a:lnTo>
                  <a:pt x="53695" y="34036"/>
                </a:lnTo>
                <a:lnTo>
                  <a:pt x="55841" y="28981"/>
                </a:lnTo>
                <a:close/>
              </a:path>
              <a:path w="349884" h="70484">
                <a:moveTo>
                  <a:pt x="71869" y="36703"/>
                </a:moveTo>
                <a:lnTo>
                  <a:pt x="71335" y="36436"/>
                </a:lnTo>
                <a:lnTo>
                  <a:pt x="70802" y="36969"/>
                </a:lnTo>
                <a:lnTo>
                  <a:pt x="69989" y="36703"/>
                </a:lnTo>
                <a:lnTo>
                  <a:pt x="69456" y="36436"/>
                </a:lnTo>
                <a:lnTo>
                  <a:pt x="68389" y="34836"/>
                </a:lnTo>
                <a:lnTo>
                  <a:pt x="66967" y="34302"/>
                </a:lnTo>
                <a:lnTo>
                  <a:pt x="66255" y="34036"/>
                </a:lnTo>
                <a:lnTo>
                  <a:pt x="62242" y="32181"/>
                </a:lnTo>
                <a:lnTo>
                  <a:pt x="57175" y="33235"/>
                </a:lnTo>
                <a:lnTo>
                  <a:pt x="52095" y="44411"/>
                </a:lnTo>
                <a:lnTo>
                  <a:pt x="55308" y="48399"/>
                </a:lnTo>
                <a:lnTo>
                  <a:pt x="63322" y="51854"/>
                </a:lnTo>
                <a:lnTo>
                  <a:pt x="65493" y="50520"/>
                </a:lnTo>
                <a:lnTo>
                  <a:pt x="66789" y="49733"/>
                </a:lnTo>
                <a:lnTo>
                  <a:pt x="66522" y="49199"/>
                </a:lnTo>
                <a:lnTo>
                  <a:pt x="65455" y="49466"/>
                </a:lnTo>
                <a:lnTo>
                  <a:pt x="63055" y="50520"/>
                </a:lnTo>
                <a:lnTo>
                  <a:pt x="57175" y="47866"/>
                </a:lnTo>
                <a:lnTo>
                  <a:pt x="63588" y="34302"/>
                </a:lnTo>
                <a:lnTo>
                  <a:pt x="65189" y="34302"/>
                </a:lnTo>
                <a:lnTo>
                  <a:pt x="66255" y="34836"/>
                </a:lnTo>
                <a:lnTo>
                  <a:pt x="69189" y="36169"/>
                </a:lnTo>
                <a:lnTo>
                  <a:pt x="69989" y="38823"/>
                </a:lnTo>
                <a:lnTo>
                  <a:pt x="69456" y="41490"/>
                </a:lnTo>
                <a:lnTo>
                  <a:pt x="69723" y="42011"/>
                </a:lnTo>
                <a:lnTo>
                  <a:pt x="71755" y="36969"/>
                </a:lnTo>
                <a:lnTo>
                  <a:pt x="71869" y="36703"/>
                </a:lnTo>
                <a:close/>
              </a:path>
              <a:path w="349884" h="70484">
                <a:moveTo>
                  <a:pt x="80949" y="39624"/>
                </a:moveTo>
                <a:lnTo>
                  <a:pt x="73736" y="37236"/>
                </a:lnTo>
                <a:lnTo>
                  <a:pt x="73469" y="37757"/>
                </a:lnTo>
                <a:lnTo>
                  <a:pt x="75603" y="38557"/>
                </a:lnTo>
                <a:lnTo>
                  <a:pt x="75603" y="38823"/>
                </a:lnTo>
                <a:lnTo>
                  <a:pt x="75069" y="40690"/>
                </a:lnTo>
                <a:lnTo>
                  <a:pt x="71335" y="51320"/>
                </a:lnTo>
                <a:lnTo>
                  <a:pt x="70535" y="52920"/>
                </a:lnTo>
                <a:lnTo>
                  <a:pt x="70269" y="53187"/>
                </a:lnTo>
                <a:lnTo>
                  <a:pt x="68122" y="52654"/>
                </a:lnTo>
                <a:lnTo>
                  <a:pt x="68122" y="53187"/>
                </a:lnTo>
                <a:lnTo>
                  <a:pt x="75336" y="55575"/>
                </a:lnTo>
                <a:lnTo>
                  <a:pt x="75336" y="55041"/>
                </a:lnTo>
                <a:lnTo>
                  <a:pt x="73469" y="54508"/>
                </a:lnTo>
                <a:lnTo>
                  <a:pt x="72936" y="53987"/>
                </a:lnTo>
                <a:lnTo>
                  <a:pt x="73736" y="52120"/>
                </a:lnTo>
                <a:lnTo>
                  <a:pt x="77470" y="41490"/>
                </a:lnTo>
                <a:lnTo>
                  <a:pt x="78282" y="39624"/>
                </a:lnTo>
                <a:lnTo>
                  <a:pt x="78816" y="39624"/>
                </a:lnTo>
                <a:lnTo>
                  <a:pt x="80683" y="40157"/>
                </a:lnTo>
                <a:lnTo>
                  <a:pt x="80949" y="39624"/>
                </a:lnTo>
                <a:close/>
              </a:path>
              <a:path w="349884" h="70484">
                <a:moveTo>
                  <a:pt x="94310" y="43345"/>
                </a:moveTo>
                <a:lnTo>
                  <a:pt x="88696" y="41744"/>
                </a:lnTo>
                <a:lnTo>
                  <a:pt x="81216" y="39624"/>
                </a:lnTo>
                <a:lnTo>
                  <a:pt x="81216" y="40157"/>
                </a:lnTo>
                <a:lnTo>
                  <a:pt x="83350" y="41224"/>
                </a:lnTo>
                <a:lnTo>
                  <a:pt x="79082" y="55841"/>
                </a:lnTo>
                <a:lnTo>
                  <a:pt x="78549" y="55841"/>
                </a:lnTo>
                <a:lnTo>
                  <a:pt x="76936" y="55575"/>
                </a:lnTo>
                <a:lnTo>
                  <a:pt x="76669" y="56108"/>
                </a:lnTo>
                <a:lnTo>
                  <a:pt x="90030" y="59829"/>
                </a:lnTo>
                <a:lnTo>
                  <a:pt x="91363" y="57708"/>
                </a:lnTo>
                <a:lnTo>
                  <a:pt x="92697" y="55575"/>
                </a:lnTo>
                <a:lnTo>
                  <a:pt x="91897" y="55308"/>
                </a:lnTo>
                <a:lnTo>
                  <a:pt x="90030" y="57442"/>
                </a:lnTo>
                <a:lnTo>
                  <a:pt x="88696" y="57708"/>
                </a:lnTo>
                <a:lnTo>
                  <a:pt x="85496" y="56908"/>
                </a:lnTo>
                <a:lnTo>
                  <a:pt x="81749" y="55841"/>
                </a:lnTo>
                <a:lnTo>
                  <a:pt x="83616" y="48666"/>
                </a:lnTo>
                <a:lnTo>
                  <a:pt x="87363" y="49733"/>
                </a:lnTo>
                <a:lnTo>
                  <a:pt x="89496" y="50520"/>
                </a:lnTo>
                <a:lnTo>
                  <a:pt x="89763" y="50787"/>
                </a:lnTo>
                <a:lnTo>
                  <a:pt x="89496" y="52920"/>
                </a:lnTo>
                <a:lnTo>
                  <a:pt x="90030" y="53187"/>
                </a:lnTo>
                <a:lnTo>
                  <a:pt x="91097" y="49466"/>
                </a:lnTo>
                <a:lnTo>
                  <a:pt x="91630" y="47599"/>
                </a:lnTo>
                <a:lnTo>
                  <a:pt x="91097" y="47332"/>
                </a:lnTo>
                <a:lnTo>
                  <a:pt x="90297" y="48933"/>
                </a:lnTo>
                <a:lnTo>
                  <a:pt x="89763" y="49466"/>
                </a:lnTo>
                <a:lnTo>
                  <a:pt x="87630" y="48933"/>
                </a:lnTo>
                <a:lnTo>
                  <a:pt x="86690" y="48666"/>
                </a:lnTo>
                <a:lnTo>
                  <a:pt x="83883" y="47866"/>
                </a:lnTo>
                <a:lnTo>
                  <a:pt x="85496" y="42545"/>
                </a:lnTo>
                <a:lnTo>
                  <a:pt x="85763" y="41744"/>
                </a:lnTo>
                <a:lnTo>
                  <a:pt x="86029" y="41744"/>
                </a:lnTo>
                <a:lnTo>
                  <a:pt x="86563" y="42011"/>
                </a:lnTo>
                <a:lnTo>
                  <a:pt x="90030" y="42811"/>
                </a:lnTo>
                <a:lnTo>
                  <a:pt x="92697" y="43611"/>
                </a:lnTo>
                <a:lnTo>
                  <a:pt x="93243" y="44145"/>
                </a:lnTo>
                <a:lnTo>
                  <a:pt x="92976" y="46532"/>
                </a:lnTo>
                <a:lnTo>
                  <a:pt x="93510" y="46799"/>
                </a:lnTo>
                <a:lnTo>
                  <a:pt x="94310" y="43345"/>
                </a:lnTo>
                <a:close/>
              </a:path>
              <a:path w="349884" h="70484">
                <a:moveTo>
                  <a:pt x="112534" y="47967"/>
                </a:moveTo>
                <a:lnTo>
                  <a:pt x="112102" y="47866"/>
                </a:lnTo>
                <a:lnTo>
                  <a:pt x="107391" y="46799"/>
                </a:lnTo>
                <a:lnTo>
                  <a:pt x="107391" y="47332"/>
                </a:lnTo>
                <a:lnTo>
                  <a:pt x="109004" y="47866"/>
                </a:lnTo>
                <a:lnTo>
                  <a:pt x="109537" y="48133"/>
                </a:lnTo>
                <a:lnTo>
                  <a:pt x="109004" y="51054"/>
                </a:lnTo>
                <a:lnTo>
                  <a:pt x="107124" y="59296"/>
                </a:lnTo>
                <a:lnTo>
                  <a:pt x="101498" y="47866"/>
                </a:lnTo>
                <a:lnTo>
                  <a:pt x="100177" y="45212"/>
                </a:lnTo>
                <a:lnTo>
                  <a:pt x="95910" y="44145"/>
                </a:lnTo>
                <a:lnTo>
                  <a:pt x="95910" y="44678"/>
                </a:lnTo>
                <a:lnTo>
                  <a:pt x="96977" y="44945"/>
                </a:lnTo>
                <a:lnTo>
                  <a:pt x="97243" y="44945"/>
                </a:lnTo>
                <a:lnTo>
                  <a:pt x="98044" y="46532"/>
                </a:lnTo>
                <a:lnTo>
                  <a:pt x="95592" y="57708"/>
                </a:lnTo>
                <a:lnTo>
                  <a:pt x="95110" y="60096"/>
                </a:lnTo>
                <a:lnTo>
                  <a:pt x="94310" y="60363"/>
                </a:lnTo>
                <a:lnTo>
                  <a:pt x="92430" y="60096"/>
                </a:lnTo>
                <a:lnTo>
                  <a:pt x="92430" y="60629"/>
                </a:lnTo>
                <a:lnTo>
                  <a:pt x="98310" y="61963"/>
                </a:lnTo>
                <a:lnTo>
                  <a:pt x="98577" y="61429"/>
                </a:lnTo>
                <a:lnTo>
                  <a:pt x="96710" y="60896"/>
                </a:lnTo>
                <a:lnTo>
                  <a:pt x="96443" y="60363"/>
                </a:lnTo>
                <a:lnTo>
                  <a:pt x="97040" y="57442"/>
                </a:lnTo>
                <a:lnTo>
                  <a:pt x="99110" y="47866"/>
                </a:lnTo>
                <a:lnTo>
                  <a:pt x="107124" y="63817"/>
                </a:lnTo>
                <a:lnTo>
                  <a:pt x="107657" y="63817"/>
                </a:lnTo>
                <a:lnTo>
                  <a:pt x="108686" y="59296"/>
                </a:lnTo>
                <a:lnTo>
                  <a:pt x="110604" y="50787"/>
                </a:lnTo>
                <a:lnTo>
                  <a:pt x="111137" y="47866"/>
                </a:lnTo>
                <a:lnTo>
                  <a:pt x="111937" y="47866"/>
                </a:lnTo>
                <a:lnTo>
                  <a:pt x="112534" y="47967"/>
                </a:lnTo>
                <a:close/>
              </a:path>
              <a:path w="349884" h="70484">
                <a:moveTo>
                  <a:pt x="113538" y="48133"/>
                </a:moveTo>
                <a:lnTo>
                  <a:pt x="112534" y="47967"/>
                </a:lnTo>
                <a:lnTo>
                  <a:pt x="113271" y="48133"/>
                </a:lnTo>
                <a:lnTo>
                  <a:pt x="113538" y="48133"/>
                </a:lnTo>
                <a:close/>
              </a:path>
              <a:path w="349884" h="70484">
                <a:moveTo>
                  <a:pt x="128765" y="50253"/>
                </a:moveTo>
                <a:lnTo>
                  <a:pt x="114338" y="47866"/>
                </a:lnTo>
                <a:lnTo>
                  <a:pt x="113538" y="52120"/>
                </a:lnTo>
                <a:lnTo>
                  <a:pt x="114071" y="52120"/>
                </a:lnTo>
                <a:lnTo>
                  <a:pt x="115138" y="49466"/>
                </a:lnTo>
                <a:lnTo>
                  <a:pt x="115684" y="48933"/>
                </a:lnTo>
                <a:lnTo>
                  <a:pt x="119951" y="49733"/>
                </a:lnTo>
                <a:lnTo>
                  <a:pt x="117817" y="62230"/>
                </a:lnTo>
                <a:lnTo>
                  <a:pt x="117284" y="64084"/>
                </a:lnTo>
                <a:lnTo>
                  <a:pt x="117284" y="64617"/>
                </a:lnTo>
                <a:lnTo>
                  <a:pt x="114871" y="64350"/>
                </a:lnTo>
                <a:lnTo>
                  <a:pt x="114871" y="64884"/>
                </a:lnTo>
                <a:lnTo>
                  <a:pt x="122351" y="66217"/>
                </a:lnTo>
                <a:lnTo>
                  <a:pt x="122897" y="65684"/>
                </a:lnTo>
                <a:lnTo>
                  <a:pt x="120751" y="65151"/>
                </a:lnTo>
                <a:lnTo>
                  <a:pt x="120484" y="64617"/>
                </a:lnTo>
                <a:lnTo>
                  <a:pt x="122897" y="50253"/>
                </a:lnTo>
                <a:lnTo>
                  <a:pt x="126898" y="51054"/>
                </a:lnTo>
                <a:lnTo>
                  <a:pt x="127698" y="51587"/>
                </a:lnTo>
                <a:lnTo>
                  <a:pt x="127698" y="54508"/>
                </a:lnTo>
                <a:lnTo>
                  <a:pt x="128231" y="54508"/>
                </a:lnTo>
                <a:lnTo>
                  <a:pt x="128765" y="50253"/>
                </a:lnTo>
                <a:close/>
              </a:path>
              <a:path w="349884" h="70484">
                <a:moveTo>
                  <a:pt x="137045" y="51320"/>
                </a:moveTo>
                <a:lnTo>
                  <a:pt x="129565" y="50253"/>
                </a:lnTo>
                <a:lnTo>
                  <a:pt x="129565" y="50787"/>
                </a:lnTo>
                <a:lnTo>
                  <a:pt x="131711" y="51320"/>
                </a:lnTo>
                <a:lnTo>
                  <a:pt x="131978" y="51587"/>
                </a:lnTo>
                <a:lnTo>
                  <a:pt x="130098" y="64617"/>
                </a:lnTo>
                <a:lnTo>
                  <a:pt x="130098" y="66484"/>
                </a:lnTo>
                <a:lnTo>
                  <a:pt x="129565" y="66738"/>
                </a:lnTo>
                <a:lnTo>
                  <a:pt x="127431" y="66484"/>
                </a:lnTo>
                <a:lnTo>
                  <a:pt x="127165" y="67005"/>
                </a:lnTo>
                <a:lnTo>
                  <a:pt x="134645" y="68072"/>
                </a:lnTo>
                <a:lnTo>
                  <a:pt x="134645" y="67538"/>
                </a:lnTo>
                <a:lnTo>
                  <a:pt x="132778" y="67271"/>
                </a:lnTo>
                <a:lnTo>
                  <a:pt x="132245" y="66738"/>
                </a:lnTo>
                <a:lnTo>
                  <a:pt x="134112" y="53721"/>
                </a:lnTo>
                <a:lnTo>
                  <a:pt x="134645" y="51854"/>
                </a:lnTo>
                <a:lnTo>
                  <a:pt x="135178" y="51587"/>
                </a:lnTo>
                <a:lnTo>
                  <a:pt x="137045" y="51854"/>
                </a:lnTo>
                <a:lnTo>
                  <a:pt x="137045" y="51320"/>
                </a:lnTo>
                <a:close/>
              </a:path>
              <a:path w="349884" h="70484">
                <a:moveTo>
                  <a:pt x="154152" y="69938"/>
                </a:moveTo>
                <a:lnTo>
                  <a:pt x="153085" y="69672"/>
                </a:lnTo>
                <a:lnTo>
                  <a:pt x="152539" y="69405"/>
                </a:lnTo>
                <a:lnTo>
                  <a:pt x="151650" y="66484"/>
                </a:lnTo>
                <a:lnTo>
                  <a:pt x="150672" y="63550"/>
                </a:lnTo>
                <a:lnTo>
                  <a:pt x="150495" y="63017"/>
                </a:lnTo>
                <a:lnTo>
                  <a:pt x="148094" y="55841"/>
                </a:lnTo>
                <a:lnTo>
                  <a:pt x="148005" y="55587"/>
                </a:lnTo>
                <a:lnTo>
                  <a:pt x="148005" y="63017"/>
                </a:lnTo>
                <a:lnTo>
                  <a:pt x="142125" y="62496"/>
                </a:lnTo>
                <a:lnTo>
                  <a:pt x="145872" y="55841"/>
                </a:lnTo>
                <a:lnTo>
                  <a:pt x="148005" y="63017"/>
                </a:lnTo>
                <a:lnTo>
                  <a:pt x="148005" y="55587"/>
                </a:lnTo>
                <a:lnTo>
                  <a:pt x="146939" y="52387"/>
                </a:lnTo>
                <a:lnTo>
                  <a:pt x="146405" y="52387"/>
                </a:lnTo>
                <a:lnTo>
                  <a:pt x="139725" y="64350"/>
                </a:lnTo>
                <a:lnTo>
                  <a:pt x="139192" y="65417"/>
                </a:lnTo>
                <a:lnTo>
                  <a:pt x="138125" y="67271"/>
                </a:lnTo>
                <a:lnTo>
                  <a:pt x="137045" y="68338"/>
                </a:lnTo>
                <a:lnTo>
                  <a:pt x="136245" y="68338"/>
                </a:lnTo>
                <a:lnTo>
                  <a:pt x="136245" y="68872"/>
                </a:lnTo>
                <a:lnTo>
                  <a:pt x="141325" y="69405"/>
                </a:lnTo>
                <a:lnTo>
                  <a:pt x="141325" y="68872"/>
                </a:lnTo>
                <a:lnTo>
                  <a:pt x="140792" y="68605"/>
                </a:lnTo>
                <a:lnTo>
                  <a:pt x="139725" y="68605"/>
                </a:lnTo>
                <a:lnTo>
                  <a:pt x="139725" y="66738"/>
                </a:lnTo>
                <a:lnTo>
                  <a:pt x="139992" y="66484"/>
                </a:lnTo>
                <a:lnTo>
                  <a:pt x="141592" y="63550"/>
                </a:lnTo>
                <a:lnTo>
                  <a:pt x="148272" y="64084"/>
                </a:lnTo>
                <a:lnTo>
                  <a:pt x="149072" y="66738"/>
                </a:lnTo>
                <a:lnTo>
                  <a:pt x="149136" y="67271"/>
                </a:lnTo>
                <a:lnTo>
                  <a:pt x="149339" y="68072"/>
                </a:lnTo>
                <a:lnTo>
                  <a:pt x="149339" y="69405"/>
                </a:lnTo>
                <a:lnTo>
                  <a:pt x="148539" y="69138"/>
                </a:lnTo>
                <a:lnTo>
                  <a:pt x="147472" y="69138"/>
                </a:lnTo>
                <a:lnTo>
                  <a:pt x="147472" y="69672"/>
                </a:lnTo>
                <a:lnTo>
                  <a:pt x="153885" y="70205"/>
                </a:lnTo>
                <a:lnTo>
                  <a:pt x="154152" y="69938"/>
                </a:lnTo>
                <a:close/>
              </a:path>
              <a:path w="349884" h="70484">
                <a:moveTo>
                  <a:pt x="179793" y="69938"/>
                </a:moveTo>
                <a:lnTo>
                  <a:pt x="178460" y="69672"/>
                </a:lnTo>
                <a:lnTo>
                  <a:pt x="178193" y="69405"/>
                </a:lnTo>
                <a:lnTo>
                  <a:pt x="176047" y="64350"/>
                </a:lnTo>
                <a:lnTo>
                  <a:pt x="175831" y="63817"/>
                </a:lnTo>
                <a:lnTo>
                  <a:pt x="173380" y="58000"/>
                </a:lnTo>
                <a:lnTo>
                  <a:pt x="173380" y="63817"/>
                </a:lnTo>
                <a:lnTo>
                  <a:pt x="167233" y="63550"/>
                </a:lnTo>
                <a:lnTo>
                  <a:pt x="170446" y="56642"/>
                </a:lnTo>
                <a:lnTo>
                  <a:pt x="173380" y="63817"/>
                </a:lnTo>
                <a:lnTo>
                  <a:pt x="173380" y="58000"/>
                </a:lnTo>
                <a:lnTo>
                  <a:pt x="172808" y="56642"/>
                </a:lnTo>
                <a:lnTo>
                  <a:pt x="171246" y="52920"/>
                </a:lnTo>
                <a:lnTo>
                  <a:pt x="170713" y="52920"/>
                </a:lnTo>
                <a:lnTo>
                  <a:pt x="165100" y="65417"/>
                </a:lnTo>
                <a:lnTo>
                  <a:pt x="164566" y="66484"/>
                </a:lnTo>
                <a:lnTo>
                  <a:pt x="163766" y="68338"/>
                </a:lnTo>
                <a:lnTo>
                  <a:pt x="162699" y="69405"/>
                </a:lnTo>
                <a:lnTo>
                  <a:pt x="161899" y="69405"/>
                </a:lnTo>
                <a:lnTo>
                  <a:pt x="161899" y="69938"/>
                </a:lnTo>
                <a:lnTo>
                  <a:pt x="166966" y="69938"/>
                </a:lnTo>
                <a:lnTo>
                  <a:pt x="166966" y="69405"/>
                </a:lnTo>
                <a:lnTo>
                  <a:pt x="165366" y="69405"/>
                </a:lnTo>
                <a:lnTo>
                  <a:pt x="165366" y="67538"/>
                </a:lnTo>
                <a:lnTo>
                  <a:pt x="165633" y="67271"/>
                </a:lnTo>
                <a:lnTo>
                  <a:pt x="166966" y="64350"/>
                </a:lnTo>
                <a:lnTo>
                  <a:pt x="173647" y="64617"/>
                </a:lnTo>
                <a:lnTo>
                  <a:pt x="174713" y="67005"/>
                </a:lnTo>
                <a:lnTo>
                  <a:pt x="174980" y="67271"/>
                </a:lnTo>
                <a:lnTo>
                  <a:pt x="175247" y="68072"/>
                </a:lnTo>
                <a:lnTo>
                  <a:pt x="175247" y="69672"/>
                </a:lnTo>
                <a:lnTo>
                  <a:pt x="173380" y="69672"/>
                </a:lnTo>
                <a:lnTo>
                  <a:pt x="173380" y="70205"/>
                </a:lnTo>
                <a:lnTo>
                  <a:pt x="179793" y="70459"/>
                </a:lnTo>
                <a:lnTo>
                  <a:pt x="179793" y="69938"/>
                </a:lnTo>
                <a:close/>
              </a:path>
              <a:path w="349884" h="70484">
                <a:moveTo>
                  <a:pt x="198767" y="64884"/>
                </a:moveTo>
                <a:lnTo>
                  <a:pt x="198678" y="59563"/>
                </a:lnTo>
                <a:lnTo>
                  <a:pt x="198501" y="55575"/>
                </a:lnTo>
                <a:lnTo>
                  <a:pt x="196354" y="54241"/>
                </a:lnTo>
                <a:lnTo>
                  <a:pt x="196088" y="54076"/>
                </a:lnTo>
                <a:lnTo>
                  <a:pt x="196088" y="69138"/>
                </a:lnTo>
                <a:lnTo>
                  <a:pt x="189674" y="69405"/>
                </a:lnTo>
                <a:lnTo>
                  <a:pt x="186740" y="69405"/>
                </a:lnTo>
                <a:lnTo>
                  <a:pt x="186474" y="69138"/>
                </a:lnTo>
                <a:lnTo>
                  <a:pt x="186436" y="67538"/>
                </a:lnTo>
                <a:lnTo>
                  <a:pt x="186029" y="57442"/>
                </a:lnTo>
                <a:lnTo>
                  <a:pt x="185940" y="54241"/>
                </a:lnTo>
                <a:lnTo>
                  <a:pt x="190474" y="54241"/>
                </a:lnTo>
                <a:lnTo>
                  <a:pt x="195935" y="64884"/>
                </a:lnTo>
                <a:lnTo>
                  <a:pt x="196088" y="69138"/>
                </a:lnTo>
                <a:lnTo>
                  <a:pt x="196088" y="54076"/>
                </a:lnTo>
                <a:lnTo>
                  <a:pt x="194221" y="52920"/>
                </a:lnTo>
                <a:lnTo>
                  <a:pt x="181127" y="53454"/>
                </a:lnTo>
                <a:lnTo>
                  <a:pt x="181127" y="53987"/>
                </a:lnTo>
                <a:lnTo>
                  <a:pt x="183273" y="53987"/>
                </a:lnTo>
                <a:lnTo>
                  <a:pt x="183540" y="54241"/>
                </a:lnTo>
                <a:lnTo>
                  <a:pt x="183616" y="59563"/>
                </a:lnTo>
                <a:lnTo>
                  <a:pt x="183743" y="64884"/>
                </a:lnTo>
                <a:lnTo>
                  <a:pt x="183807" y="69405"/>
                </a:lnTo>
                <a:lnTo>
                  <a:pt x="183540" y="69672"/>
                </a:lnTo>
                <a:lnTo>
                  <a:pt x="181660" y="69938"/>
                </a:lnTo>
                <a:lnTo>
                  <a:pt x="181927" y="69938"/>
                </a:lnTo>
                <a:lnTo>
                  <a:pt x="181927" y="70472"/>
                </a:lnTo>
                <a:lnTo>
                  <a:pt x="196888" y="69938"/>
                </a:lnTo>
                <a:lnTo>
                  <a:pt x="197091" y="69405"/>
                </a:lnTo>
                <a:lnTo>
                  <a:pt x="198767" y="64884"/>
                </a:lnTo>
                <a:close/>
              </a:path>
              <a:path w="349884" h="70484">
                <a:moveTo>
                  <a:pt x="223342" y="49987"/>
                </a:moveTo>
                <a:lnTo>
                  <a:pt x="217995" y="50520"/>
                </a:lnTo>
                <a:lnTo>
                  <a:pt x="217995" y="51054"/>
                </a:lnTo>
                <a:lnTo>
                  <a:pt x="220129" y="51054"/>
                </a:lnTo>
                <a:lnTo>
                  <a:pt x="220129" y="52654"/>
                </a:lnTo>
                <a:lnTo>
                  <a:pt x="219862" y="53721"/>
                </a:lnTo>
                <a:lnTo>
                  <a:pt x="219862" y="53987"/>
                </a:lnTo>
                <a:lnTo>
                  <a:pt x="217195" y="63817"/>
                </a:lnTo>
                <a:lnTo>
                  <a:pt x="212115" y="55841"/>
                </a:lnTo>
                <a:lnTo>
                  <a:pt x="211315" y="54508"/>
                </a:lnTo>
                <a:lnTo>
                  <a:pt x="210781" y="53454"/>
                </a:lnTo>
                <a:lnTo>
                  <a:pt x="210781" y="52387"/>
                </a:lnTo>
                <a:lnTo>
                  <a:pt x="211315" y="52387"/>
                </a:lnTo>
                <a:lnTo>
                  <a:pt x="212648" y="52120"/>
                </a:lnTo>
                <a:lnTo>
                  <a:pt x="212648" y="51587"/>
                </a:lnTo>
                <a:lnTo>
                  <a:pt x="205981" y="52387"/>
                </a:lnTo>
                <a:lnTo>
                  <a:pt x="205981" y="52920"/>
                </a:lnTo>
                <a:lnTo>
                  <a:pt x="207048" y="52920"/>
                </a:lnTo>
                <a:lnTo>
                  <a:pt x="207581" y="53187"/>
                </a:lnTo>
                <a:lnTo>
                  <a:pt x="208915" y="55308"/>
                </a:lnTo>
                <a:lnTo>
                  <a:pt x="216928" y="68338"/>
                </a:lnTo>
                <a:lnTo>
                  <a:pt x="217195" y="68338"/>
                </a:lnTo>
                <a:lnTo>
                  <a:pt x="221475" y="51320"/>
                </a:lnTo>
                <a:lnTo>
                  <a:pt x="221742" y="51054"/>
                </a:lnTo>
                <a:lnTo>
                  <a:pt x="223075" y="50787"/>
                </a:lnTo>
                <a:lnTo>
                  <a:pt x="223342" y="49987"/>
                </a:lnTo>
                <a:close/>
              </a:path>
              <a:path w="349884" h="70484">
                <a:moveTo>
                  <a:pt x="241236" y="59029"/>
                </a:moveTo>
                <a:lnTo>
                  <a:pt x="240436" y="59296"/>
                </a:lnTo>
                <a:lnTo>
                  <a:pt x="239903" y="62230"/>
                </a:lnTo>
                <a:lnTo>
                  <a:pt x="238836" y="63017"/>
                </a:lnTo>
                <a:lnTo>
                  <a:pt x="235623" y="63817"/>
                </a:lnTo>
                <a:lnTo>
                  <a:pt x="231889" y="64617"/>
                </a:lnTo>
                <a:lnTo>
                  <a:pt x="231508" y="63017"/>
                </a:lnTo>
                <a:lnTo>
                  <a:pt x="230289" y="57442"/>
                </a:lnTo>
                <a:lnTo>
                  <a:pt x="234289" y="56642"/>
                </a:lnTo>
                <a:lnTo>
                  <a:pt x="236435" y="56375"/>
                </a:lnTo>
                <a:lnTo>
                  <a:pt x="236702" y="56642"/>
                </a:lnTo>
                <a:lnTo>
                  <a:pt x="237502" y="58496"/>
                </a:lnTo>
                <a:lnTo>
                  <a:pt x="238036" y="58496"/>
                </a:lnTo>
                <a:lnTo>
                  <a:pt x="236702" y="52654"/>
                </a:lnTo>
                <a:lnTo>
                  <a:pt x="236169" y="52654"/>
                </a:lnTo>
                <a:lnTo>
                  <a:pt x="236435" y="54508"/>
                </a:lnTo>
                <a:lnTo>
                  <a:pt x="236169" y="55041"/>
                </a:lnTo>
                <a:lnTo>
                  <a:pt x="234022" y="55575"/>
                </a:lnTo>
                <a:lnTo>
                  <a:pt x="230022" y="56375"/>
                </a:lnTo>
                <a:lnTo>
                  <a:pt x="228955" y="50787"/>
                </a:lnTo>
                <a:lnTo>
                  <a:pt x="228777" y="50253"/>
                </a:lnTo>
                <a:lnTo>
                  <a:pt x="228688" y="49987"/>
                </a:lnTo>
                <a:lnTo>
                  <a:pt x="228955" y="49733"/>
                </a:lnTo>
                <a:lnTo>
                  <a:pt x="229489" y="49733"/>
                </a:lnTo>
                <a:lnTo>
                  <a:pt x="232956" y="48933"/>
                </a:lnTo>
                <a:lnTo>
                  <a:pt x="235889" y="48399"/>
                </a:lnTo>
                <a:lnTo>
                  <a:pt x="236702" y="48666"/>
                </a:lnTo>
                <a:lnTo>
                  <a:pt x="237502" y="50787"/>
                </a:lnTo>
                <a:lnTo>
                  <a:pt x="238036" y="50520"/>
                </a:lnTo>
                <a:lnTo>
                  <a:pt x="237540" y="48399"/>
                </a:lnTo>
                <a:lnTo>
                  <a:pt x="237236" y="47066"/>
                </a:lnTo>
                <a:lnTo>
                  <a:pt x="223875" y="49987"/>
                </a:lnTo>
                <a:lnTo>
                  <a:pt x="223875" y="50520"/>
                </a:lnTo>
                <a:lnTo>
                  <a:pt x="225475" y="50253"/>
                </a:lnTo>
                <a:lnTo>
                  <a:pt x="226009" y="50520"/>
                </a:lnTo>
                <a:lnTo>
                  <a:pt x="226542" y="52387"/>
                </a:lnTo>
                <a:lnTo>
                  <a:pt x="228955" y="63550"/>
                </a:lnTo>
                <a:lnTo>
                  <a:pt x="229222" y="65417"/>
                </a:lnTo>
                <a:lnTo>
                  <a:pt x="228688" y="65684"/>
                </a:lnTo>
                <a:lnTo>
                  <a:pt x="227076" y="66217"/>
                </a:lnTo>
                <a:lnTo>
                  <a:pt x="227076" y="66738"/>
                </a:lnTo>
                <a:lnTo>
                  <a:pt x="236994" y="64617"/>
                </a:lnTo>
                <a:lnTo>
                  <a:pt x="240703" y="63817"/>
                </a:lnTo>
                <a:lnTo>
                  <a:pt x="241236" y="59029"/>
                </a:lnTo>
                <a:close/>
              </a:path>
              <a:path w="349884" h="70484">
                <a:moveTo>
                  <a:pt x="259676" y="58242"/>
                </a:moveTo>
                <a:lnTo>
                  <a:pt x="259410" y="57975"/>
                </a:lnTo>
                <a:lnTo>
                  <a:pt x="259143" y="57708"/>
                </a:lnTo>
                <a:lnTo>
                  <a:pt x="258330" y="57975"/>
                </a:lnTo>
                <a:lnTo>
                  <a:pt x="257530" y="57708"/>
                </a:lnTo>
                <a:lnTo>
                  <a:pt x="251421" y="53721"/>
                </a:lnTo>
                <a:lnTo>
                  <a:pt x="251015" y="53454"/>
                </a:lnTo>
                <a:lnTo>
                  <a:pt x="249783" y="52654"/>
                </a:lnTo>
                <a:lnTo>
                  <a:pt x="250850" y="51854"/>
                </a:lnTo>
                <a:lnTo>
                  <a:pt x="251396" y="51587"/>
                </a:lnTo>
                <a:lnTo>
                  <a:pt x="247916" y="52920"/>
                </a:lnTo>
                <a:lnTo>
                  <a:pt x="245783" y="53454"/>
                </a:lnTo>
                <a:lnTo>
                  <a:pt x="243649" y="47332"/>
                </a:lnTo>
                <a:lnTo>
                  <a:pt x="243649" y="47066"/>
                </a:lnTo>
                <a:lnTo>
                  <a:pt x="243649" y="46532"/>
                </a:lnTo>
                <a:lnTo>
                  <a:pt x="244983" y="45999"/>
                </a:lnTo>
                <a:lnTo>
                  <a:pt x="249250" y="44945"/>
                </a:lnTo>
                <a:lnTo>
                  <a:pt x="250317" y="48133"/>
                </a:lnTo>
                <a:lnTo>
                  <a:pt x="251396" y="51587"/>
                </a:lnTo>
                <a:lnTo>
                  <a:pt x="254063" y="50253"/>
                </a:lnTo>
                <a:lnTo>
                  <a:pt x="252806" y="46532"/>
                </a:lnTo>
                <a:lnTo>
                  <a:pt x="252234" y="44945"/>
                </a:lnTo>
                <a:lnTo>
                  <a:pt x="251663" y="43345"/>
                </a:lnTo>
                <a:lnTo>
                  <a:pt x="247383" y="43878"/>
                </a:lnTo>
                <a:lnTo>
                  <a:pt x="245249" y="44678"/>
                </a:lnTo>
                <a:lnTo>
                  <a:pt x="238569" y="46799"/>
                </a:lnTo>
                <a:lnTo>
                  <a:pt x="238836" y="47332"/>
                </a:lnTo>
                <a:lnTo>
                  <a:pt x="240703" y="47066"/>
                </a:lnTo>
                <a:lnTo>
                  <a:pt x="241236" y="47066"/>
                </a:lnTo>
                <a:lnTo>
                  <a:pt x="241769" y="48933"/>
                </a:lnTo>
                <a:lnTo>
                  <a:pt x="244983" y="59563"/>
                </a:lnTo>
                <a:lnTo>
                  <a:pt x="245440" y="61163"/>
                </a:lnTo>
                <a:lnTo>
                  <a:pt x="245516" y="61963"/>
                </a:lnTo>
                <a:lnTo>
                  <a:pt x="243649" y="62750"/>
                </a:lnTo>
                <a:lnTo>
                  <a:pt x="243916" y="63284"/>
                </a:lnTo>
                <a:lnTo>
                  <a:pt x="250583" y="61163"/>
                </a:lnTo>
                <a:lnTo>
                  <a:pt x="250583" y="60629"/>
                </a:lnTo>
                <a:lnTo>
                  <a:pt x="248450" y="61163"/>
                </a:lnTo>
                <a:lnTo>
                  <a:pt x="248183" y="60629"/>
                </a:lnTo>
                <a:lnTo>
                  <a:pt x="246049" y="54241"/>
                </a:lnTo>
                <a:lnTo>
                  <a:pt x="247383" y="53721"/>
                </a:lnTo>
                <a:lnTo>
                  <a:pt x="255663" y="59563"/>
                </a:lnTo>
                <a:lnTo>
                  <a:pt x="259676" y="58242"/>
                </a:lnTo>
                <a:close/>
              </a:path>
              <a:path w="349884" h="70484">
                <a:moveTo>
                  <a:pt x="267157" y="55575"/>
                </a:moveTo>
                <a:lnTo>
                  <a:pt x="265277" y="56108"/>
                </a:lnTo>
                <a:lnTo>
                  <a:pt x="264744" y="55841"/>
                </a:lnTo>
                <a:lnTo>
                  <a:pt x="264210" y="53987"/>
                </a:lnTo>
                <a:lnTo>
                  <a:pt x="261277" y="43078"/>
                </a:lnTo>
                <a:lnTo>
                  <a:pt x="260743" y="40957"/>
                </a:lnTo>
                <a:lnTo>
                  <a:pt x="261277" y="40690"/>
                </a:lnTo>
                <a:lnTo>
                  <a:pt x="263144" y="40157"/>
                </a:lnTo>
                <a:lnTo>
                  <a:pt x="263144" y="39624"/>
                </a:lnTo>
                <a:lnTo>
                  <a:pt x="255663" y="41490"/>
                </a:lnTo>
                <a:lnTo>
                  <a:pt x="255930" y="42011"/>
                </a:lnTo>
                <a:lnTo>
                  <a:pt x="258064" y="41490"/>
                </a:lnTo>
                <a:lnTo>
                  <a:pt x="258330" y="41744"/>
                </a:lnTo>
                <a:lnTo>
                  <a:pt x="258876" y="43611"/>
                </a:lnTo>
                <a:lnTo>
                  <a:pt x="261810" y="54508"/>
                </a:lnTo>
                <a:lnTo>
                  <a:pt x="262077" y="56375"/>
                </a:lnTo>
                <a:lnTo>
                  <a:pt x="262077" y="56908"/>
                </a:lnTo>
                <a:lnTo>
                  <a:pt x="259943" y="57442"/>
                </a:lnTo>
                <a:lnTo>
                  <a:pt x="259676" y="57975"/>
                </a:lnTo>
                <a:lnTo>
                  <a:pt x="267157" y="56108"/>
                </a:lnTo>
                <a:lnTo>
                  <a:pt x="267157" y="55575"/>
                </a:lnTo>
                <a:close/>
              </a:path>
              <a:path w="349884" h="70484">
                <a:moveTo>
                  <a:pt x="279704" y="52387"/>
                </a:moveTo>
                <a:lnTo>
                  <a:pt x="279438" y="51854"/>
                </a:lnTo>
                <a:lnTo>
                  <a:pt x="277571" y="52654"/>
                </a:lnTo>
                <a:lnTo>
                  <a:pt x="277037" y="52120"/>
                </a:lnTo>
                <a:lnTo>
                  <a:pt x="272491" y="38023"/>
                </a:lnTo>
                <a:lnTo>
                  <a:pt x="273837" y="37490"/>
                </a:lnTo>
                <a:lnTo>
                  <a:pt x="276504" y="36703"/>
                </a:lnTo>
                <a:lnTo>
                  <a:pt x="277304" y="36969"/>
                </a:lnTo>
                <a:lnTo>
                  <a:pt x="278638" y="39357"/>
                </a:lnTo>
                <a:lnTo>
                  <a:pt x="279171" y="39090"/>
                </a:lnTo>
                <a:lnTo>
                  <a:pt x="277571" y="35102"/>
                </a:lnTo>
                <a:lnTo>
                  <a:pt x="263677" y="39624"/>
                </a:lnTo>
                <a:lnTo>
                  <a:pt x="265010" y="43878"/>
                </a:lnTo>
                <a:lnTo>
                  <a:pt x="265544" y="43611"/>
                </a:lnTo>
                <a:lnTo>
                  <a:pt x="265277" y="40957"/>
                </a:lnTo>
                <a:lnTo>
                  <a:pt x="265811" y="40157"/>
                </a:lnTo>
                <a:lnTo>
                  <a:pt x="268490" y="39357"/>
                </a:lnTo>
                <a:lnTo>
                  <a:pt x="269824" y="38823"/>
                </a:lnTo>
                <a:lnTo>
                  <a:pt x="273837" y="51054"/>
                </a:lnTo>
                <a:lnTo>
                  <a:pt x="274370" y="52920"/>
                </a:lnTo>
                <a:lnTo>
                  <a:pt x="274370" y="53454"/>
                </a:lnTo>
                <a:lnTo>
                  <a:pt x="272224" y="54241"/>
                </a:lnTo>
                <a:lnTo>
                  <a:pt x="272491" y="54775"/>
                </a:lnTo>
                <a:lnTo>
                  <a:pt x="279704" y="52387"/>
                </a:lnTo>
                <a:close/>
              </a:path>
              <a:path w="349884" h="70484">
                <a:moveTo>
                  <a:pt x="302412" y="42545"/>
                </a:moveTo>
                <a:lnTo>
                  <a:pt x="301345" y="43078"/>
                </a:lnTo>
                <a:lnTo>
                  <a:pt x="301078" y="42811"/>
                </a:lnTo>
                <a:lnTo>
                  <a:pt x="299478" y="41490"/>
                </a:lnTo>
                <a:lnTo>
                  <a:pt x="298272" y="40424"/>
                </a:lnTo>
                <a:lnTo>
                  <a:pt x="292798" y="35585"/>
                </a:lnTo>
                <a:lnTo>
                  <a:pt x="292798" y="39890"/>
                </a:lnTo>
                <a:lnTo>
                  <a:pt x="287451" y="42545"/>
                </a:lnTo>
                <a:lnTo>
                  <a:pt x="287185" y="34836"/>
                </a:lnTo>
                <a:lnTo>
                  <a:pt x="292798" y="39890"/>
                </a:lnTo>
                <a:lnTo>
                  <a:pt x="292798" y="35585"/>
                </a:lnTo>
                <a:lnTo>
                  <a:pt x="291960" y="34836"/>
                </a:lnTo>
                <a:lnTo>
                  <a:pt x="287451" y="30848"/>
                </a:lnTo>
                <a:lnTo>
                  <a:pt x="286918" y="31115"/>
                </a:lnTo>
                <a:lnTo>
                  <a:pt x="286994" y="34836"/>
                </a:lnTo>
                <a:lnTo>
                  <a:pt x="287096" y="48133"/>
                </a:lnTo>
                <a:lnTo>
                  <a:pt x="286918" y="48666"/>
                </a:lnTo>
                <a:lnTo>
                  <a:pt x="286651" y="49199"/>
                </a:lnTo>
                <a:lnTo>
                  <a:pt x="286118" y="49466"/>
                </a:lnTo>
                <a:lnTo>
                  <a:pt x="285851" y="49733"/>
                </a:lnTo>
                <a:lnTo>
                  <a:pt x="286118" y="50253"/>
                </a:lnTo>
                <a:lnTo>
                  <a:pt x="290093" y="48399"/>
                </a:lnTo>
                <a:lnTo>
                  <a:pt x="290664" y="48133"/>
                </a:lnTo>
                <a:lnTo>
                  <a:pt x="290398" y="47599"/>
                </a:lnTo>
                <a:lnTo>
                  <a:pt x="288798" y="48399"/>
                </a:lnTo>
                <a:lnTo>
                  <a:pt x="288251" y="47332"/>
                </a:lnTo>
                <a:lnTo>
                  <a:pt x="287985" y="47066"/>
                </a:lnTo>
                <a:lnTo>
                  <a:pt x="287883" y="44945"/>
                </a:lnTo>
                <a:lnTo>
                  <a:pt x="287718" y="43078"/>
                </a:lnTo>
                <a:lnTo>
                  <a:pt x="288950" y="42545"/>
                </a:lnTo>
                <a:lnTo>
                  <a:pt x="293865" y="40424"/>
                </a:lnTo>
                <a:lnTo>
                  <a:pt x="295998" y="42545"/>
                </a:lnTo>
                <a:lnTo>
                  <a:pt x="296545" y="43345"/>
                </a:lnTo>
                <a:lnTo>
                  <a:pt x="296811" y="43611"/>
                </a:lnTo>
                <a:lnTo>
                  <a:pt x="297078" y="44411"/>
                </a:lnTo>
                <a:lnTo>
                  <a:pt x="296265" y="44945"/>
                </a:lnTo>
                <a:lnTo>
                  <a:pt x="295465" y="45212"/>
                </a:lnTo>
                <a:lnTo>
                  <a:pt x="295732" y="45732"/>
                </a:lnTo>
                <a:lnTo>
                  <a:pt x="301612" y="43078"/>
                </a:lnTo>
                <a:lnTo>
                  <a:pt x="302412" y="42545"/>
                </a:lnTo>
                <a:close/>
              </a:path>
              <a:path w="349884" h="70484">
                <a:moveTo>
                  <a:pt x="312839" y="36703"/>
                </a:moveTo>
                <a:lnTo>
                  <a:pt x="312305" y="36169"/>
                </a:lnTo>
                <a:lnTo>
                  <a:pt x="310426" y="37236"/>
                </a:lnTo>
                <a:lnTo>
                  <a:pt x="309892" y="36969"/>
                </a:lnTo>
                <a:lnTo>
                  <a:pt x="309092" y="35369"/>
                </a:lnTo>
                <a:lnTo>
                  <a:pt x="302679" y="23939"/>
                </a:lnTo>
                <a:lnTo>
                  <a:pt x="306692" y="21539"/>
                </a:lnTo>
                <a:lnTo>
                  <a:pt x="307492" y="21805"/>
                </a:lnTo>
                <a:lnTo>
                  <a:pt x="309359" y="23939"/>
                </a:lnTo>
                <a:lnTo>
                  <a:pt x="309892" y="23672"/>
                </a:lnTo>
                <a:lnTo>
                  <a:pt x="307759" y="19951"/>
                </a:lnTo>
                <a:lnTo>
                  <a:pt x="294932" y="26860"/>
                </a:lnTo>
                <a:lnTo>
                  <a:pt x="296811" y="30848"/>
                </a:lnTo>
                <a:lnTo>
                  <a:pt x="297345" y="30581"/>
                </a:lnTo>
                <a:lnTo>
                  <a:pt x="296265" y="27927"/>
                </a:lnTo>
                <a:lnTo>
                  <a:pt x="296811" y="27127"/>
                </a:lnTo>
                <a:lnTo>
                  <a:pt x="299212" y="25793"/>
                </a:lnTo>
                <a:lnTo>
                  <a:pt x="300545" y="24993"/>
                </a:lnTo>
                <a:lnTo>
                  <a:pt x="306692" y="36169"/>
                </a:lnTo>
                <a:lnTo>
                  <a:pt x="307759" y="37757"/>
                </a:lnTo>
                <a:lnTo>
                  <a:pt x="308025" y="38290"/>
                </a:lnTo>
                <a:lnTo>
                  <a:pt x="305892" y="39624"/>
                </a:lnTo>
                <a:lnTo>
                  <a:pt x="306158" y="40157"/>
                </a:lnTo>
                <a:lnTo>
                  <a:pt x="312839" y="36703"/>
                </a:lnTo>
                <a:close/>
              </a:path>
              <a:path w="349884" h="70484">
                <a:moveTo>
                  <a:pt x="329133" y="27127"/>
                </a:moveTo>
                <a:lnTo>
                  <a:pt x="327266" y="22872"/>
                </a:lnTo>
                <a:lnTo>
                  <a:pt x="326732" y="23139"/>
                </a:lnTo>
                <a:lnTo>
                  <a:pt x="327266" y="26060"/>
                </a:lnTo>
                <a:lnTo>
                  <a:pt x="326453" y="27393"/>
                </a:lnTo>
                <a:lnTo>
                  <a:pt x="323786" y="28994"/>
                </a:lnTo>
                <a:lnTo>
                  <a:pt x="320586" y="30848"/>
                </a:lnTo>
                <a:lnTo>
                  <a:pt x="316572" y="24739"/>
                </a:lnTo>
                <a:lnTo>
                  <a:pt x="318312" y="23672"/>
                </a:lnTo>
                <a:lnTo>
                  <a:pt x="320052" y="22606"/>
                </a:lnTo>
                <a:lnTo>
                  <a:pt x="321919" y="21539"/>
                </a:lnTo>
                <a:lnTo>
                  <a:pt x="322453" y="21539"/>
                </a:lnTo>
                <a:lnTo>
                  <a:pt x="323786" y="23139"/>
                </a:lnTo>
                <a:lnTo>
                  <a:pt x="324319" y="22872"/>
                </a:lnTo>
                <a:lnTo>
                  <a:pt x="323481" y="21539"/>
                </a:lnTo>
                <a:lnTo>
                  <a:pt x="321119" y="17818"/>
                </a:lnTo>
                <a:lnTo>
                  <a:pt x="320586" y="18084"/>
                </a:lnTo>
                <a:lnTo>
                  <a:pt x="321386" y="19685"/>
                </a:lnTo>
                <a:lnTo>
                  <a:pt x="321386" y="20218"/>
                </a:lnTo>
                <a:lnTo>
                  <a:pt x="319519" y="21539"/>
                </a:lnTo>
                <a:lnTo>
                  <a:pt x="316039" y="23672"/>
                </a:lnTo>
                <a:lnTo>
                  <a:pt x="313588" y="19685"/>
                </a:lnTo>
                <a:lnTo>
                  <a:pt x="313105" y="18884"/>
                </a:lnTo>
                <a:lnTo>
                  <a:pt x="312572" y="18351"/>
                </a:lnTo>
                <a:lnTo>
                  <a:pt x="312839" y="18084"/>
                </a:lnTo>
                <a:lnTo>
                  <a:pt x="313372" y="17818"/>
                </a:lnTo>
                <a:lnTo>
                  <a:pt x="316306" y="15963"/>
                </a:lnTo>
                <a:lnTo>
                  <a:pt x="318706" y="14630"/>
                </a:lnTo>
                <a:lnTo>
                  <a:pt x="319519" y="14630"/>
                </a:lnTo>
                <a:lnTo>
                  <a:pt x="321119" y="16230"/>
                </a:lnTo>
                <a:lnTo>
                  <a:pt x="321652" y="15963"/>
                </a:lnTo>
                <a:lnTo>
                  <a:pt x="320878" y="14630"/>
                </a:lnTo>
                <a:lnTo>
                  <a:pt x="319786" y="12763"/>
                </a:lnTo>
                <a:lnTo>
                  <a:pt x="308025" y="19951"/>
                </a:lnTo>
                <a:lnTo>
                  <a:pt x="308292" y="20485"/>
                </a:lnTo>
                <a:lnTo>
                  <a:pt x="309892" y="19685"/>
                </a:lnTo>
                <a:lnTo>
                  <a:pt x="310426" y="19685"/>
                </a:lnTo>
                <a:lnTo>
                  <a:pt x="311505" y="21272"/>
                </a:lnTo>
                <a:lnTo>
                  <a:pt x="317639" y="30848"/>
                </a:lnTo>
                <a:lnTo>
                  <a:pt x="318706" y="32448"/>
                </a:lnTo>
                <a:lnTo>
                  <a:pt x="318173" y="32981"/>
                </a:lnTo>
                <a:lnTo>
                  <a:pt x="316839" y="34036"/>
                </a:lnTo>
                <a:lnTo>
                  <a:pt x="317106" y="34302"/>
                </a:lnTo>
                <a:lnTo>
                  <a:pt x="322897" y="30848"/>
                </a:lnTo>
                <a:lnTo>
                  <a:pt x="329133" y="27127"/>
                </a:lnTo>
                <a:close/>
              </a:path>
              <a:path w="349884" h="70484">
                <a:moveTo>
                  <a:pt x="349440" y="14097"/>
                </a:moveTo>
                <a:lnTo>
                  <a:pt x="349173" y="13563"/>
                </a:lnTo>
                <a:lnTo>
                  <a:pt x="347560" y="14363"/>
                </a:lnTo>
                <a:lnTo>
                  <a:pt x="347027" y="14363"/>
                </a:lnTo>
                <a:lnTo>
                  <a:pt x="345960" y="12763"/>
                </a:lnTo>
                <a:lnTo>
                  <a:pt x="340461" y="4787"/>
                </a:lnTo>
                <a:lnTo>
                  <a:pt x="339547" y="3467"/>
                </a:lnTo>
                <a:lnTo>
                  <a:pt x="338480" y="1600"/>
                </a:lnTo>
                <a:lnTo>
                  <a:pt x="338747" y="1333"/>
                </a:lnTo>
                <a:lnTo>
                  <a:pt x="340080" y="266"/>
                </a:lnTo>
                <a:lnTo>
                  <a:pt x="340080" y="0"/>
                </a:lnTo>
                <a:lnTo>
                  <a:pt x="335813" y="2933"/>
                </a:lnTo>
                <a:lnTo>
                  <a:pt x="338213" y="16751"/>
                </a:lnTo>
                <a:lnTo>
                  <a:pt x="331635" y="12763"/>
                </a:lnTo>
                <a:lnTo>
                  <a:pt x="329869" y="11709"/>
                </a:lnTo>
                <a:lnTo>
                  <a:pt x="325920" y="9309"/>
                </a:lnTo>
                <a:lnTo>
                  <a:pt x="321652" y="12242"/>
                </a:lnTo>
                <a:lnTo>
                  <a:pt x="321919" y="12763"/>
                </a:lnTo>
                <a:lnTo>
                  <a:pt x="323786" y="11709"/>
                </a:lnTo>
                <a:lnTo>
                  <a:pt x="324319" y="11709"/>
                </a:lnTo>
                <a:lnTo>
                  <a:pt x="325386" y="13296"/>
                </a:lnTo>
                <a:lnTo>
                  <a:pt x="331266" y="21805"/>
                </a:lnTo>
                <a:lnTo>
                  <a:pt x="332867" y="23939"/>
                </a:lnTo>
                <a:lnTo>
                  <a:pt x="332600" y="24739"/>
                </a:lnTo>
                <a:lnTo>
                  <a:pt x="331000" y="25793"/>
                </a:lnTo>
                <a:lnTo>
                  <a:pt x="331266" y="26327"/>
                </a:lnTo>
                <a:lnTo>
                  <a:pt x="335178" y="23672"/>
                </a:lnTo>
                <a:lnTo>
                  <a:pt x="336346" y="22872"/>
                </a:lnTo>
                <a:lnTo>
                  <a:pt x="336080" y="22606"/>
                </a:lnTo>
                <a:lnTo>
                  <a:pt x="334479" y="23672"/>
                </a:lnTo>
                <a:lnTo>
                  <a:pt x="333933" y="23406"/>
                </a:lnTo>
                <a:lnTo>
                  <a:pt x="332333" y="21272"/>
                </a:lnTo>
                <a:lnTo>
                  <a:pt x="326732" y="12763"/>
                </a:lnTo>
                <a:lnTo>
                  <a:pt x="339813" y="20739"/>
                </a:lnTo>
                <a:lnTo>
                  <a:pt x="340080" y="20485"/>
                </a:lnTo>
                <a:lnTo>
                  <a:pt x="339445" y="16751"/>
                </a:lnTo>
                <a:lnTo>
                  <a:pt x="337413" y="4787"/>
                </a:lnTo>
                <a:lnTo>
                  <a:pt x="343827" y="14363"/>
                </a:lnTo>
                <a:lnTo>
                  <a:pt x="344893" y="16230"/>
                </a:lnTo>
                <a:lnTo>
                  <a:pt x="344893" y="16751"/>
                </a:lnTo>
                <a:lnTo>
                  <a:pt x="343293" y="17818"/>
                </a:lnTo>
                <a:lnTo>
                  <a:pt x="343560" y="18084"/>
                </a:lnTo>
                <a:lnTo>
                  <a:pt x="349046" y="14363"/>
                </a:lnTo>
                <a:lnTo>
                  <a:pt x="349440" y="14097"/>
                </a:lnTo>
                <a:close/>
              </a:path>
            </a:pathLst>
          </a:custGeom>
          <a:solidFill>
            <a:srgbClr val="000000"/>
          </a:solidFill>
        </p:spPr>
        <p:txBody>
          <a:bodyPr wrap="square" lIns="0" tIns="0" rIns="0" bIns="0" rtlCol="0"/>
          <a:lstStyle/>
          <a:p/>
        </p:txBody>
      </p:sp>
      <p:sp>
        <p:nvSpPr>
          <p:cNvPr id="28" name="bg object 28"/>
          <p:cNvSpPr/>
          <p:nvPr/>
        </p:nvSpPr>
        <p:spPr>
          <a:xfrm>
            <a:off x="9084285" y="774090"/>
            <a:ext cx="511175" cy="97790"/>
          </a:xfrm>
          <a:custGeom>
            <a:avLst/>
            <a:gdLst/>
            <a:ahLst/>
            <a:cxnLst/>
            <a:rect l="l" t="t" r="r" b="b"/>
            <a:pathLst>
              <a:path w="511175" h="97790">
                <a:moveTo>
                  <a:pt x="86728" y="92329"/>
                </a:moveTo>
                <a:lnTo>
                  <a:pt x="85775" y="85877"/>
                </a:lnTo>
                <a:lnTo>
                  <a:pt x="80149" y="81356"/>
                </a:lnTo>
                <a:lnTo>
                  <a:pt x="78816" y="81089"/>
                </a:lnTo>
                <a:lnTo>
                  <a:pt x="68122" y="77368"/>
                </a:lnTo>
                <a:lnTo>
                  <a:pt x="74269" y="75247"/>
                </a:lnTo>
                <a:lnTo>
                  <a:pt x="73456" y="71691"/>
                </a:lnTo>
                <a:lnTo>
                  <a:pt x="71805" y="63182"/>
                </a:lnTo>
                <a:lnTo>
                  <a:pt x="70434" y="52920"/>
                </a:lnTo>
                <a:lnTo>
                  <a:pt x="70535" y="44132"/>
                </a:lnTo>
                <a:lnTo>
                  <a:pt x="71335" y="39344"/>
                </a:lnTo>
                <a:lnTo>
                  <a:pt x="74002" y="32702"/>
                </a:lnTo>
                <a:lnTo>
                  <a:pt x="78282" y="30048"/>
                </a:lnTo>
                <a:lnTo>
                  <a:pt x="78549" y="30048"/>
                </a:lnTo>
                <a:lnTo>
                  <a:pt x="72936" y="26022"/>
                </a:lnTo>
                <a:lnTo>
                  <a:pt x="57873" y="16814"/>
                </a:lnTo>
                <a:lnTo>
                  <a:pt x="36055" y="6718"/>
                </a:lnTo>
                <a:lnTo>
                  <a:pt x="10160" y="0"/>
                </a:lnTo>
                <a:lnTo>
                  <a:pt x="22326" y="12065"/>
                </a:lnTo>
                <a:lnTo>
                  <a:pt x="32029" y="22936"/>
                </a:lnTo>
                <a:lnTo>
                  <a:pt x="38061" y="31102"/>
                </a:lnTo>
                <a:lnTo>
                  <a:pt x="39268" y="35090"/>
                </a:lnTo>
                <a:lnTo>
                  <a:pt x="32118" y="36626"/>
                </a:lnTo>
                <a:lnTo>
                  <a:pt x="18732" y="38188"/>
                </a:lnTo>
                <a:lnTo>
                  <a:pt x="0" y="39878"/>
                </a:lnTo>
                <a:lnTo>
                  <a:pt x="9359" y="43878"/>
                </a:lnTo>
                <a:lnTo>
                  <a:pt x="31826" y="55333"/>
                </a:lnTo>
                <a:lnTo>
                  <a:pt x="58953" y="73418"/>
                </a:lnTo>
                <a:lnTo>
                  <a:pt x="82283" y="97320"/>
                </a:lnTo>
                <a:lnTo>
                  <a:pt x="84924" y="97294"/>
                </a:lnTo>
                <a:lnTo>
                  <a:pt x="86728" y="92329"/>
                </a:lnTo>
                <a:close/>
              </a:path>
              <a:path w="511175" h="97790">
                <a:moveTo>
                  <a:pt x="510794" y="39878"/>
                </a:moveTo>
                <a:lnTo>
                  <a:pt x="492061" y="38188"/>
                </a:lnTo>
                <a:lnTo>
                  <a:pt x="478675" y="36626"/>
                </a:lnTo>
                <a:lnTo>
                  <a:pt x="471525" y="35090"/>
                </a:lnTo>
                <a:lnTo>
                  <a:pt x="472732" y="31102"/>
                </a:lnTo>
                <a:lnTo>
                  <a:pt x="478764" y="22936"/>
                </a:lnTo>
                <a:lnTo>
                  <a:pt x="488467" y="12065"/>
                </a:lnTo>
                <a:lnTo>
                  <a:pt x="500646" y="0"/>
                </a:lnTo>
                <a:lnTo>
                  <a:pt x="474738" y="6718"/>
                </a:lnTo>
                <a:lnTo>
                  <a:pt x="452920" y="16814"/>
                </a:lnTo>
                <a:lnTo>
                  <a:pt x="437870" y="26022"/>
                </a:lnTo>
                <a:lnTo>
                  <a:pt x="432257" y="30048"/>
                </a:lnTo>
                <a:lnTo>
                  <a:pt x="432523" y="30048"/>
                </a:lnTo>
                <a:lnTo>
                  <a:pt x="436791" y="32702"/>
                </a:lnTo>
                <a:lnTo>
                  <a:pt x="439470" y="39344"/>
                </a:lnTo>
                <a:lnTo>
                  <a:pt x="440270" y="44132"/>
                </a:lnTo>
                <a:lnTo>
                  <a:pt x="440359" y="52920"/>
                </a:lnTo>
                <a:lnTo>
                  <a:pt x="439000" y="63182"/>
                </a:lnTo>
                <a:lnTo>
                  <a:pt x="437337" y="71691"/>
                </a:lnTo>
                <a:lnTo>
                  <a:pt x="436524" y="75247"/>
                </a:lnTo>
                <a:lnTo>
                  <a:pt x="442671" y="77368"/>
                </a:lnTo>
                <a:lnTo>
                  <a:pt x="431990" y="81089"/>
                </a:lnTo>
                <a:lnTo>
                  <a:pt x="430911" y="81356"/>
                </a:lnTo>
                <a:lnTo>
                  <a:pt x="425132" y="85877"/>
                </a:lnTo>
                <a:lnTo>
                  <a:pt x="424103" y="92329"/>
                </a:lnTo>
                <a:lnTo>
                  <a:pt x="425881" y="97294"/>
                </a:lnTo>
                <a:lnTo>
                  <a:pt x="428510" y="97320"/>
                </a:lnTo>
                <a:lnTo>
                  <a:pt x="451739" y="73418"/>
                </a:lnTo>
                <a:lnTo>
                  <a:pt x="478866" y="55333"/>
                </a:lnTo>
                <a:lnTo>
                  <a:pt x="501396" y="43878"/>
                </a:lnTo>
                <a:lnTo>
                  <a:pt x="510794" y="39878"/>
                </a:lnTo>
                <a:close/>
              </a:path>
            </a:pathLst>
          </a:custGeom>
          <a:solidFill>
            <a:srgbClr val="FFFFFF"/>
          </a:solidFill>
        </p:spPr>
        <p:txBody>
          <a:bodyPr wrap="square" lIns="0" tIns="0" rIns="0" bIns="0" rtlCol="0"/>
          <a:lstStyle/>
          <a:p/>
        </p:txBody>
      </p:sp>
      <p:sp>
        <p:nvSpPr>
          <p:cNvPr id="29" name="bg object 29"/>
          <p:cNvSpPr/>
          <p:nvPr/>
        </p:nvSpPr>
        <p:spPr>
          <a:xfrm>
            <a:off x="9070669" y="771019"/>
            <a:ext cx="537210" cy="133350"/>
          </a:xfrm>
          <a:custGeom>
            <a:avLst/>
            <a:gdLst/>
            <a:ahLst/>
            <a:cxnLst/>
            <a:rect l="l" t="t" r="r" b="b"/>
            <a:pathLst>
              <a:path w="537209" h="133350">
                <a:moveTo>
                  <a:pt x="104486" y="81280"/>
                </a:moveTo>
                <a:lnTo>
                  <a:pt x="93235" y="81280"/>
                </a:lnTo>
                <a:lnTo>
                  <a:pt x="97042" y="83290"/>
                </a:lnTo>
                <a:lnTo>
                  <a:pt x="99379" y="83820"/>
                </a:lnTo>
                <a:lnTo>
                  <a:pt x="101100" y="85865"/>
                </a:lnTo>
                <a:lnTo>
                  <a:pt x="145630" y="110490"/>
                </a:lnTo>
                <a:lnTo>
                  <a:pt x="198613" y="128270"/>
                </a:lnTo>
                <a:lnTo>
                  <a:pt x="238299" y="133350"/>
                </a:lnTo>
                <a:lnTo>
                  <a:pt x="299330" y="133350"/>
                </a:lnTo>
                <a:lnTo>
                  <a:pt x="311824" y="132080"/>
                </a:lnTo>
                <a:lnTo>
                  <a:pt x="268752" y="132080"/>
                </a:lnTo>
                <a:lnTo>
                  <a:pt x="200746" y="123190"/>
                </a:lnTo>
                <a:lnTo>
                  <a:pt x="148869" y="105410"/>
                </a:lnTo>
                <a:lnTo>
                  <a:pt x="115325" y="87630"/>
                </a:lnTo>
                <a:lnTo>
                  <a:pt x="104486" y="81280"/>
                </a:lnTo>
                <a:close/>
              </a:path>
              <a:path w="537209" h="133350">
                <a:moveTo>
                  <a:pt x="454422" y="39370"/>
                </a:moveTo>
                <a:lnTo>
                  <a:pt x="448277" y="39370"/>
                </a:lnTo>
                <a:lnTo>
                  <a:pt x="448811" y="40640"/>
                </a:lnTo>
                <a:lnTo>
                  <a:pt x="449079" y="40640"/>
                </a:lnTo>
                <a:lnTo>
                  <a:pt x="449079" y="41910"/>
                </a:lnTo>
                <a:lnTo>
                  <a:pt x="449880" y="43180"/>
                </a:lnTo>
                <a:lnTo>
                  <a:pt x="450414" y="45720"/>
                </a:lnTo>
                <a:lnTo>
                  <a:pt x="450949" y="46990"/>
                </a:lnTo>
                <a:lnTo>
                  <a:pt x="451124" y="53340"/>
                </a:lnTo>
                <a:lnTo>
                  <a:pt x="450348" y="60960"/>
                </a:lnTo>
                <a:lnTo>
                  <a:pt x="449070" y="68580"/>
                </a:lnTo>
                <a:lnTo>
                  <a:pt x="447743" y="74930"/>
                </a:lnTo>
                <a:lnTo>
                  <a:pt x="445071" y="74930"/>
                </a:lnTo>
                <a:lnTo>
                  <a:pt x="440530" y="76200"/>
                </a:lnTo>
                <a:lnTo>
                  <a:pt x="389170" y="105410"/>
                </a:lnTo>
                <a:lnTo>
                  <a:pt x="337293" y="123190"/>
                </a:lnTo>
                <a:lnTo>
                  <a:pt x="269287" y="132080"/>
                </a:lnTo>
                <a:lnTo>
                  <a:pt x="311824" y="132080"/>
                </a:lnTo>
                <a:lnTo>
                  <a:pt x="388870" y="111760"/>
                </a:lnTo>
                <a:lnTo>
                  <a:pt x="423345" y="93980"/>
                </a:lnTo>
                <a:lnTo>
                  <a:pt x="437324" y="83820"/>
                </a:lnTo>
                <a:lnTo>
                  <a:pt x="439662" y="83290"/>
                </a:lnTo>
                <a:lnTo>
                  <a:pt x="443469" y="81280"/>
                </a:lnTo>
                <a:lnTo>
                  <a:pt x="454956" y="81280"/>
                </a:lnTo>
                <a:lnTo>
                  <a:pt x="454956" y="80010"/>
                </a:lnTo>
                <a:lnTo>
                  <a:pt x="454689" y="78740"/>
                </a:lnTo>
                <a:lnTo>
                  <a:pt x="453620" y="77470"/>
                </a:lnTo>
                <a:lnTo>
                  <a:pt x="454914" y="71120"/>
                </a:lnTo>
                <a:lnTo>
                  <a:pt x="456358" y="63500"/>
                </a:lnTo>
                <a:lnTo>
                  <a:pt x="457302" y="54610"/>
                </a:lnTo>
                <a:lnTo>
                  <a:pt x="457093" y="46990"/>
                </a:lnTo>
                <a:lnTo>
                  <a:pt x="456559" y="44450"/>
                </a:lnTo>
                <a:lnTo>
                  <a:pt x="455757" y="41910"/>
                </a:lnTo>
                <a:lnTo>
                  <a:pt x="454422" y="39370"/>
                </a:lnTo>
                <a:close/>
              </a:path>
              <a:path w="537209" h="133350">
                <a:moveTo>
                  <a:pt x="14693" y="0"/>
                </a:moveTo>
                <a:lnTo>
                  <a:pt x="21371" y="6350"/>
                </a:lnTo>
                <a:lnTo>
                  <a:pt x="31381" y="16510"/>
                </a:lnTo>
                <a:lnTo>
                  <a:pt x="39538" y="25400"/>
                </a:lnTo>
                <a:lnTo>
                  <a:pt x="45490" y="31750"/>
                </a:lnTo>
                <a:lnTo>
                  <a:pt x="48888" y="36830"/>
                </a:lnTo>
                <a:lnTo>
                  <a:pt x="42915" y="38100"/>
                </a:lnTo>
                <a:lnTo>
                  <a:pt x="34161" y="39370"/>
                </a:lnTo>
                <a:lnTo>
                  <a:pt x="23755" y="39370"/>
                </a:lnTo>
                <a:lnTo>
                  <a:pt x="12823" y="40639"/>
                </a:lnTo>
                <a:lnTo>
                  <a:pt x="0" y="41909"/>
                </a:lnTo>
                <a:lnTo>
                  <a:pt x="12021" y="45719"/>
                </a:lnTo>
                <a:lnTo>
                  <a:pt x="21513" y="50800"/>
                </a:lnTo>
                <a:lnTo>
                  <a:pt x="43679" y="62230"/>
                </a:lnTo>
                <a:lnTo>
                  <a:pt x="70252" y="80010"/>
                </a:lnTo>
                <a:lnTo>
                  <a:pt x="92968" y="102870"/>
                </a:lnTo>
                <a:lnTo>
                  <a:pt x="94036" y="104140"/>
                </a:lnTo>
                <a:lnTo>
                  <a:pt x="98044" y="104140"/>
                </a:lnTo>
                <a:lnTo>
                  <a:pt x="101517" y="102870"/>
                </a:lnTo>
                <a:lnTo>
                  <a:pt x="103119" y="97790"/>
                </a:lnTo>
                <a:lnTo>
                  <a:pt x="96975" y="97790"/>
                </a:lnTo>
                <a:lnTo>
                  <a:pt x="93502" y="92710"/>
                </a:lnTo>
                <a:lnTo>
                  <a:pt x="89762" y="88900"/>
                </a:lnTo>
                <a:lnTo>
                  <a:pt x="85488" y="85090"/>
                </a:lnTo>
                <a:lnTo>
                  <a:pt x="99942" y="85090"/>
                </a:lnTo>
                <a:lnTo>
                  <a:pt x="98044" y="83820"/>
                </a:lnTo>
                <a:lnTo>
                  <a:pt x="84152" y="83820"/>
                </a:lnTo>
                <a:lnTo>
                  <a:pt x="68845" y="71120"/>
                </a:lnTo>
                <a:lnTo>
                  <a:pt x="52862" y="59690"/>
                </a:lnTo>
                <a:lnTo>
                  <a:pt x="25379" y="45720"/>
                </a:lnTo>
                <a:lnTo>
                  <a:pt x="41086" y="44450"/>
                </a:lnTo>
                <a:lnTo>
                  <a:pt x="49656" y="43180"/>
                </a:lnTo>
                <a:lnTo>
                  <a:pt x="53367" y="41910"/>
                </a:lnTo>
                <a:lnTo>
                  <a:pt x="54498" y="40640"/>
                </a:lnTo>
                <a:lnTo>
                  <a:pt x="55300" y="40640"/>
                </a:lnTo>
                <a:lnTo>
                  <a:pt x="55834" y="39370"/>
                </a:lnTo>
                <a:lnTo>
                  <a:pt x="55834" y="38100"/>
                </a:lnTo>
                <a:lnTo>
                  <a:pt x="53705" y="33020"/>
                </a:lnTo>
                <a:lnTo>
                  <a:pt x="48020" y="25400"/>
                </a:lnTo>
                <a:lnTo>
                  <a:pt x="40431" y="16510"/>
                </a:lnTo>
                <a:lnTo>
                  <a:pt x="32592" y="8890"/>
                </a:lnTo>
                <a:lnTo>
                  <a:pt x="52709" y="8890"/>
                </a:lnTo>
                <a:lnTo>
                  <a:pt x="46930" y="6350"/>
                </a:lnTo>
                <a:lnTo>
                  <a:pt x="23776" y="1270"/>
                </a:lnTo>
                <a:lnTo>
                  <a:pt x="14693" y="0"/>
                </a:lnTo>
                <a:close/>
              </a:path>
              <a:path w="537209" h="133350">
                <a:moveTo>
                  <a:pt x="454956" y="81280"/>
                </a:moveTo>
                <a:lnTo>
                  <a:pt x="444537" y="81280"/>
                </a:lnTo>
                <a:lnTo>
                  <a:pt x="443469" y="82550"/>
                </a:lnTo>
                <a:lnTo>
                  <a:pt x="442934" y="82550"/>
                </a:lnTo>
                <a:lnTo>
                  <a:pt x="433851" y="97790"/>
                </a:lnTo>
                <a:lnTo>
                  <a:pt x="435454" y="102870"/>
                </a:lnTo>
                <a:lnTo>
                  <a:pt x="438660" y="104140"/>
                </a:lnTo>
                <a:lnTo>
                  <a:pt x="442667" y="104140"/>
                </a:lnTo>
                <a:lnTo>
                  <a:pt x="443736" y="102870"/>
                </a:lnTo>
                <a:lnTo>
                  <a:pt x="448784" y="97790"/>
                </a:lnTo>
                <a:lnTo>
                  <a:pt x="441064" y="97790"/>
                </a:lnTo>
                <a:lnTo>
                  <a:pt x="440530" y="96520"/>
                </a:lnTo>
                <a:lnTo>
                  <a:pt x="440263" y="93980"/>
                </a:lnTo>
                <a:lnTo>
                  <a:pt x="440797" y="92710"/>
                </a:lnTo>
                <a:lnTo>
                  <a:pt x="441331" y="90170"/>
                </a:lnTo>
                <a:lnTo>
                  <a:pt x="442934" y="88900"/>
                </a:lnTo>
                <a:lnTo>
                  <a:pt x="445071" y="87630"/>
                </a:lnTo>
                <a:lnTo>
                  <a:pt x="449346" y="86360"/>
                </a:lnTo>
                <a:lnTo>
                  <a:pt x="452284" y="85090"/>
                </a:lnTo>
                <a:lnTo>
                  <a:pt x="461404" y="85090"/>
                </a:lnTo>
                <a:lnTo>
                  <a:pt x="462666" y="83820"/>
                </a:lnTo>
                <a:lnTo>
                  <a:pt x="454155" y="83820"/>
                </a:lnTo>
                <a:lnTo>
                  <a:pt x="454689" y="82550"/>
                </a:lnTo>
                <a:lnTo>
                  <a:pt x="454956" y="81280"/>
                </a:lnTo>
                <a:close/>
              </a:path>
              <a:path w="537209" h="133350">
                <a:moveTo>
                  <a:pt x="99942" y="85090"/>
                </a:moveTo>
                <a:lnTo>
                  <a:pt x="85488" y="85090"/>
                </a:lnTo>
                <a:lnTo>
                  <a:pt x="88426" y="86360"/>
                </a:lnTo>
                <a:lnTo>
                  <a:pt x="92701" y="87630"/>
                </a:lnTo>
                <a:lnTo>
                  <a:pt x="95105" y="88900"/>
                </a:lnTo>
                <a:lnTo>
                  <a:pt x="96708" y="90170"/>
                </a:lnTo>
                <a:lnTo>
                  <a:pt x="97242" y="92710"/>
                </a:lnTo>
                <a:lnTo>
                  <a:pt x="97776" y="93980"/>
                </a:lnTo>
                <a:lnTo>
                  <a:pt x="97509" y="96520"/>
                </a:lnTo>
                <a:lnTo>
                  <a:pt x="96975" y="97790"/>
                </a:lnTo>
                <a:lnTo>
                  <a:pt x="103119" y="97790"/>
                </a:lnTo>
                <a:lnTo>
                  <a:pt x="102852" y="93980"/>
                </a:lnTo>
                <a:lnTo>
                  <a:pt x="102585" y="87630"/>
                </a:lnTo>
                <a:lnTo>
                  <a:pt x="101100" y="85865"/>
                </a:lnTo>
                <a:lnTo>
                  <a:pt x="99942" y="85090"/>
                </a:lnTo>
                <a:close/>
              </a:path>
              <a:path w="537209" h="133350">
                <a:moveTo>
                  <a:pt x="461404" y="85090"/>
                </a:moveTo>
                <a:lnTo>
                  <a:pt x="452284" y="85090"/>
                </a:lnTo>
                <a:lnTo>
                  <a:pt x="448277" y="88900"/>
                </a:lnTo>
                <a:lnTo>
                  <a:pt x="444537" y="92710"/>
                </a:lnTo>
                <a:lnTo>
                  <a:pt x="441064" y="97790"/>
                </a:lnTo>
                <a:lnTo>
                  <a:pt x="448784" y="97790"/>
                </a:lnTo>
                <a:lnTo>
                  <a:pt x="461404" y="85090"/>
                </a:lnTo>
                <a:close/>
              </a:path>
              <a:path w="537209" h="133350">
                <a:moveTo>
                  <a:pt x="52709" y="8890"/>
                </a:moveTo>
                <a:lnTo>
                  <a:pt x="32592" y="8890"/>
                </a:lnTo>
                <a:lnTo>
                  <a:pt x="50499" y="13970"/>
                </a:lnTo>
                <a:lnTo>
                  <a:pt x="66253" y="21590"/>
                </a:lnTo>
                <a:lnTo>
                  <a:pt x="78800" y="27940"/>
                </a:lnTo>
                <a:lnTo>
                  <a:pt x="87090" y="34290"/>
                </a:lnTo>
                <a:lnTo>
                  <a:pt x="99379" y="34290"/>
                </a:lnTo>
                <a:lnTo>
                  <a:pt x="157317" y="71120"/>
                </a:lnTo>
                <a:lnTo>
                  <a:pt x="204090" y="87630"/>
                </a:lnTo>
                <a:lnTo>
                  <a:pt x="263409" y="96520"/>
                </a:lnTo>
                <a:lnTo>
                  <a:pt x="274630" y="96520"/>
                </a:lnTo>
                <a:lnTo>
                  <a:pt x="308591" y="91440"/>
                </a:lnTo>
                <a:lnTo>
                  <a:pt x="265279" y="91440"/>
                </a:lnTo>
                <a:lnTo>
                  <a:pt x="205233" y="82550"/>
                </a:lnTo>
                <a:lnTo>
                  <a:pt x="159455" y="67310"/>
                </a:lnTo>
                <a:lnTo>
                  <a:pt x="126249" y="48260"/>
                </a:lnTo>
                <a:lnTo>
                  <a:pt x="105791" y="34290"/>
                </a:lnTo>
                <a:lnTo>
                  <a:pt x="101583" y="30480"/>
                </a:lnTo>
                <a:lnTo>
                  <a:pt x="91899" y="30480"/>
                </a:lnTo>
                <a:lnTo>
                  <a:pt x="82720" y="24130"/>
                </a:lnTo>
                <a:lnTo>
                  <a:pt x="67154" y="15240"/>
                </a:lnTo>
                <a:lnTo>
                  <a:pt x="52709" y="8890"/>
                </a:lnTo>
                <a:close/>
              </a:path>
              <a:path w="537209" h="133350">
                <a:moveTo>
                  <a:pt x="442667" y="29210"/>
                </a:moveTo>
                <a:lnTo>
                  <a:pt x="438125" y="29210"/>
                </a:lnTo>
                <a:lnTo>
                  <a:pt x="432248" y="34290"/>
                </a:lnTo>
                <a:lnTo>
                  <a:pt x="411790" y="48260"/>
                </a:lnTo>
                <a:lnTo>
                  <a:pt x="378584" y="67310"/>
                </a:lnTo>
                <a:lnTo>
                  <a:pt x="332806" y="82550"/>
                </a:lnTo>
                <a:lnTo>
                  <a:pt x="274630" y="91440"/>
                </a:lnTo>
                <a:lnTo>
                  <a:pt x="308591" y="91440"/>
                </a:lnTo>
                <a:lnTo>
                  <a:pt x="380822" y="71120"/>
                </a:lnTo>
                <a:lnTo>
                  <a:pt x="414758" y="52070"/>
                </a:lnTo>
                <a:lnTo>
                  <a:pt x="438660" y="34290"/>
                </a:lnTo>
                <a:lnTo>
                  <a:pt x="450949" y="34290"/>
                </a:lnTo>
                <a:lnTo>
                  <a:pt x="455923" y="30480"/>
                </a:lnTo>
                <a:lnTo>
                  <a:pt x="445606" y="30480"/>
                </a:lnTo>
                <a:lnTo>
                  <a:pt x="442667" y="29210"/>
                </a:lnTo>
                <a:close/>
              </a:path>
              <a:path w="537209" h="133350">
                <a:moveTo>
                  <a:pt x="97042" y="83290"/>
                </a:moveTo>
                <a:lnTo>
                  <a:pt x="98044" y="83820"/>
                </a:lnTo>
                <a:lnTo>
                  <a:pt x="101100" y="85865"/>
                </a:lnTo>
                <a:lnTo>
                  <a:pt x="99379" y="83820"/>
                </a:lnTo>
                <a:lnTo>
                  <a:pt x="97042" y="83290"/>
                </a:lnTo>
                <a:close/>
              </a:path>
              <a:path w="537209" h="133350">
                <a:moveTo>
                  <a:pt x="439662" y="83290"/>
                </a:moveTo>
                <a:lnTo>
                  <a:pt x="437324" y="83820"/>
                </a:lnTo>
                <a:lnTo>
                  <a:pt x="435636" y="85825"/>
                </a:lnTo>
                <a:lnTo>
                  <a:pt x="438660" y="83820"/>
                </a:lnTo>
                <a:lnTo>
                  <a:pt x="439662" y="83290"/>
                </a:lnTo>
                <a:close/>
              </a:path>
              <a:path w="537209" h="133350">
                <a:moveTo>
                  <a:pt x="94838" y="34290"/>
                </a:moveTo>
                <a:lnTo>
                  <a:pt x="80737" y="54610"/>
                </a:lnTo>
                <a:lnTo>
                  <a:pt x="81681" y="63500"/>
                </a:lnTo>
                <a:lnTo>
                  <a:pt x="83125" y="71120"/>
                </a:lnTo>
                <a:lnTo>
                  <a:pt x="84419" y="77470"/>
                </a:lnTo>
                <a:lnTo>
                  <a:pt x="83083" y="78740"/>
                </a:lnTo>
                <a:lnTo>
                  <a:pt x="82816" y="80010"/>
                </a:lnTo>
                <a:lnTo>
                  <a:pt x="83083" y="81280"/>
                </a:lnTo>
                <a:lnTo>
                  <a:pt x="84152" y="83820"/>
                </a:lnTo>
                <a:lnTo>
                  <a:pt x="98044" y="83820"/>
                </a:lnTo>
                <a:lnTo>
                  <a:pt x="97042" y="83290"/>
                </a:lnTo>
                <a:lnTo>
                  <a:pt x="93769" y="82550"/>
                </a:lnTo>
                <a:lnTo>
                  <a:pt x="93235" y="82550"/>
                </a:lnTo>
                <a:lnTo>
                  <a:pt x="92433" y="81280"/>
                </a:lnTo>
                <a:lnTo>
                  <a:pt x="104486" y="81280"/>
                </a:lnTo>
                <a:lnTo>
                  <a:pt x="102318" y="80010"/>
                </a:lnTo>
                <a:lnTo>
                  <a:pt x="98044" y="76200"/>
                </a:lnTo>
                <a:lnTo>
                  <a:pt x="94036" y="74930"/>
                </a:lnTo>
                <a:lnTo>
                  <a:pt x="90029" y="74930"/>
                </a:lnTo>
                <a:lnTo>
                  <a:pt x="88702" y="68580"/>
                </a:lnTo>
                <a:lnTo>
                  <a:pt x="87424" y="60960"/>
                </a:lnTo>
                <a:lnTo>
                  <a:pt x="86648" y="54610"/>
                </a:lnTo>
                <a:lnTo>
                  <a:pt x="86823" y="48260"/>
                </a:lnTo>
                <a:lnTo>
                  <a:pt x="87358" y="45720"/>
                </a:lnTo>
                <a:lnTo>
                  <a:pt x="88159" y="43180"/>
                </a:lnTo>
                <a:lnTo>
                  <a:pt x="89495" y="40640"/>
                </a:lnTo>
                <a:lnTo>
                  <a:pt x="89762" y="40640"/>
                </a:lnTo>
                <a:lnTo>
                  <a:pt x="90029" y="39370"/>
                </a:lnTo>
                <a:lnTo>
                  <a:pt x="90563" y="39370"/>
                </a:lnTo>
                <a:lnTo>
                  <a:pt x="90563" y="38100"/>
                </a:lnTo>
                <a:lnTo>
                  <a:pt x="91365" y="38100"/>
                </a:lnTo>
                <a:lnTo>
                  <a:pt x="91632" y="36830"/>
                </a:lnTo>
                <a:lnTo>
                  <a:pt x="92968" y="35560"/>
                </a:lnTo>
                <a:lnTo>
                  <a:pt x="94303" y="35560"/>
                </a:lnTo>
                <a:lnTo>
                  <a:pt x="94838" y="34290"/>
                </a:lnTo>
                <a:close/>
              </a:path>
              <a:path w="537209" h="133350">
                <a:moveTo>
                  <a:pt x="513926" y="8890"/>
                </a:moveTo>
                <a:lnTo>
                  <a:pt x="484334" y="33020"/>
                </a:lnTo>
                <a:lnTo>
                  <a:pt x="482205" y="38100"/>
                </a:lnTo>
                <a:lnTo>
                  <a:pt x="482205" y="39370"/>
                </a:lnTo>
                <a:lnTo>
                  <a:pt x="482740" y="40640"/>
                </a:lnTo>
                <a:lnTo>
                  <a:pt x="483541" y="40640"/>
                </a:lnTo>
                <a:lnTo>
                  <a:pt x="484597" y="41910"/>
                </a:lnTo>
                <a:lnTo>
                  <a:pt x="488383" y="43180"/>
                </a:lnTo>
                <a:lnTo>
                  <a:pt x="497028" y="44450"/>
                </a:lnTo>
                <a:lnTo>
                  <a:pt x="512660" y="45720"/>
                </a:lnTo>
                <a:lnTo>
                  <a:pt x="485311" y="59690"/>
                </a:lnTo>
                <a:lnTo>
                  <a:pt x="469420" y="69850"/>
                </a:lnTo>
                <a:lnTo>
                  <a:pt x="454155" y="83820"/>
                </a:lnTo>
                <a:lnTo>
                  <a:pt x="462666" y="83820"/>
                </a:lnTo>
                <a:lnTo>
                  <a:pt x="466452" y="80010"/>
                </a:lnTo>
                <a:lnTo>
                  <a:pt x="493025" y="62230"/>
                </a:lnTo>
                <a:lnTo>
                  <a:pt x="515190" y="50800"/>
                </a:lnTo>
                <a:lnTo>
                  <a:pt x="524682" y="45720"/>
                </a:lnTo>
                <a:lnTo>
                  <a:pt x="536704" y="41910"/>
                </a:lnTo>
                <a:lnTo>
                  <a:pt x="514017" y="39370"/>
                </a:lnTo>
                <a:lnTo>
                  <a:pt x="503611" y="39370"/>
                </a:lnTo>
                <a:lnTo>
                  <a:pt x="494857" y="38100"/>
                </a:lnTo>
                <a:lnTo>
                  <a:pt x="488884" y="36830"/>
                </a:lnTo>
                <a:lnTo>
                  <a:pt x="492319" y="31750"/>
                </a:lnTo>
                <a:lnTo>
                  <a:pt x="498334" y="25400"/>
                </a:lnTo>
                <a:lnTo>
                  <a:pt x="506503" y="16510"/>
                </a:lnTo>
                <a:lnTo>
                  <a:pt x="513926" y="8890"/>
                </a:lnTo>
                <a:close/>
              </a:path>
              <a:path w="537209" h="133350">
                <a:moveTo>
                  <a:pt x="450949" y="34290"/>
                </a:moveTo>
                <a:lnTo>
                  <a:pt x="443201" y="34290"/>
                </a:lnTo>
                <a:lnTo>
                  <a:pt x="443736" y="35560"/>
                </a:lnTo>
                <a:lnTo>
                  <a:pt x="445339" y="35560"/>
                </a:lnTo>
                <a:lnTo>
                  <a:pt x="445339" y="36830"/>
                </a:lnTo>
                <a:lnTo>
                  <a:pt x="445606" y="36830"/>
                </a:lnTo>
                <a:lnTo>
                  <a:pt x="447209" y="38100"/>
                </a:lnTo>
                <a:lnTo>
                  <a:pt x="447743" y="39370"/>
                </a:lnTo>
                <a:lnTo>
                  <a:pt x="453887" y="39370"/>
                </a:lnTo>
                <a:lnTo>
                  <a:pt x="453887" y="38100"/>
                </a:lnTo>
                <a:lnTo>
                  <a:pt x="453086" y="36830"/>
                </a:lnTo>
                <a:lnTo>
                  <a:pt x="450949" y="34290"/>
                </a:lnTo>
                <a:close/>
              </a:path>
              <a:path w="537209" h="133350">
                <a:moveTo>
                  <a:pt x="100181" y="29210"/>
                </a:moveTo>
                <a:lnTo>
                  <a:pt x="95372" y="29210"/>
                </a:lnTo>
                <a:lnTo>
                  <a:pt x="92433" y="30480"/>
                </a:lnTo>
                <a:lnTo>
                  <a:pt x="101583" y="30480"/>
                </a:lnTo>
                <a:lnTo>
                  <a:pt x="100181" y="29210"/>
                </a:lnTo>
                <a:close/>
              </a:path>
              <a:path w="537209" h="133350">
                <a:moveTo>
                  <a:pt x="523079" y="0"/>
                </a:moveTo>
                <a:lnTo>
                  <a:pt x="470618" y="15240"/>
                </a:lnTo>
                <a:lnTo>
                  <a:pt x="445873" y="30480"/>
                </a:lnTo>
                <a:lnTo>
                  <a:pt x="455923" y="30480"/>
                </a:lnTo>
                <a:lnTo>
                  <a:pt x="459239" y="27940"/>
                </a:lnTo>
                <a:lnTo>
                  <a:pt x="471786" y="21590"/>
                </a:lnTo>
                <a:lnTo>
                  <a:pt x="487540" y="13970"/>
                </a:lnTo>
                <a:lnTo>
                  <a:pt x="505447" y="8890"/>
                </a:lnTo>
                <a:lnTo>
                  <a:pt x="513926" y="8890"/>
                </a:lnTo>
                <a:lnTo>
                  <a:pt x="516400" y="6350"/>
                </a:lnTo>
                <a:lnTo>
                  <a:pt x="523079" y="0"/>
                </a:lnTo>
                <a:close/>
              </a:path>
            </a:pathLst>
          </a:custGeom>
          <a:solidFill>
            <a:srgbClr val="006940"/>
          </a:solidFill>
        </p:spPr>
        <p:txBody>
          <a:bodyPr wrap="square" lIns="0" tIns="0" rIns="0" bIns="0" rtlCol="0"/>
          <a:lstStyle/>
          <a:p/>
        </p:txBody>
      </p:sp>
      <p:sp>
        <p:nvSpPr>
          <p:cNvPr id="30" name="bg object 30"/>
          <p:cNvSpPr/>
          <p:nvPr/>
        </p:nvSpPr>
        <p:spPr>
          <a:xfrm>
            <a:off x="9140128" y="410075"/>
            <a:ext cx="400050" cy="394335"/>
          </a:xfrm>
          <a:custGeom>
            <a:avLst/>
            <a:gdLst/>
            <a:ahLst/>
            <a:cxnLst/>
            <a:rect l="l" t="t" r="r" b="b"/>
            <a:pathLst>
              <a:path w="400050" h="394334">
                <a:moveTo>
                  <a:pt x="198759" y="0"/>
                </a:moveTo>
                <a:lnTo>
                  <a:pt x="170975" y="43340"/>
                </a:lnTo>
                <a:lnTo>
                  <a:pt x="180860" y="55305"/>
                </a:lnTo>
                <a:lnTo>
                  <a:pt x="176585" y="57698"/>
                </a:lnTo>
                <a:lnTo>
                  <a:pt x="171510" y="59293"/>
                </a:lnTo>
                <a:lnTo>
                  <a:pt x="165098" y="59293"/>
                </a:lnTo>
                <a:lnTo>
                  <a:pt x="163495" y="56103"/>
                </a:lnTo>
                <a:lnTo>
                  <a:pt x="149871" y="80299"/>
                </a:lnTo>
                <a:lnTo>
                  <a:pt x="123423" y="72854"/>
                </a:lnTo>
                <a:lnTo>
                  <a:pt x="124758" y="76045"/>
                </a:lnTo>
                <a:lnTo>
                  <a:pt x="119950" y="80565"/>
                </a:lnTo>
                <a:lnTo>
                  <a:pt x="115675" y="82958"/>
                </a:lnTo>
                <a:lnTo>
                  <a:pt x="110867" y="84021"/>
                </a:lnTo>
                <a:lnTo>
                  <a:pt x="108997" y="68866"/>
                </a:lnTo>
                <a:lnTo>
                  <a:pt x="57971" y="57964"/>
                </a:lnTo>
                <a:lnTo>
                  <a:pt x="69191" y="108218"/>
                </a:lnTo>
                <a:lnTo>
                  <a:pt x="84686" y="109813"/>
                </a:lnTo>
                <a:lnTo>
                  <a:pt x="83350" y="114599"/>
                </a:lnTo>
                <a:lnTo>
                  <a:pt x="80946" y="118853"/>
                </a:lnTo>
                <a:lnTo>
                  <a:pt x="76671" y="123639"/>
                </a:lnTo>
                <a:lnTo>
                  <a:pt x="73199" y="122310"/>
                </a:lnTo>
                <a:lnTo>
                  <a:pt x="80946" y="148899"/>
                </a:lnTo>
                <a:lnTo>
                  <a:pt x="56902" y="162194"/>
                </a:lnTo>
                <a:lnTo>
                  <a:pt x="60108" y="163523"/>
                </a:lnTo>
                <a:lnTo>
                  <a:pt x="60108" y="169905"/>
                </a:lnTo>
                <a:lnTo>
                  <a:pt x="58505" y="174691"/>
                </a:lnTo>
                <a:lnTo>
                  <a:pt x="56101" y="178945"/>
                </a:lnTo>
                <a:lnTo>
                  <a:pt x="43812" y="169373"/>
                </a:lnTo>
                <a:lnTo>
                  <a:pt x="0" y="197292"/>
                </a:lnTo>
                <a:lnTo>
                  <a:pt x="44079" y="225210"/>
                </a:lnTo>
                <a:lnTo>
                  <a:pt x="56368" y="215638"/>
                </a:lnTo>
                <a:lnTo>
                  <a:pt x="58773" y="219892"/>
                </a:lnTo>
                <a:lnTo>
                  <a:pt x="60375" y="224678"/>
                </a:lnTo>
                <a:lnTo>
                  <a:pt x="60375" y="231060"/>
                </a:lnTo>
                <a:lnTo>
                  <a:pt x="57170" y="232389"/>
                </a:lnTo>
                <a:lnTo>
                  <a:pt x="81480" y="245950"/>
                </a:lnTo>
                <a:lnTo>
                  <a:pt x="74000" y="272007"/>
                </a:lnTo>
                <a:lnTo>
                  <a:pt x="77206" y="270678"/>
                </a:lnTo>
                <a:lnTo>
                  <a:pt x="81747" y="275198"/>
                </a:lnTo>
                <a:lnTo>
                  <a:pt x="84419" y="279718"/>
                </a:lnTo>
                <a:lnTo>
                  <a:pt x="85488" y="284504"/>
                </a:lnTo>
                <a:lnTo>
                  <a:pt x="69993" y="286100"/>
                </a:lnTo>
                <a:lnTo>
                  <a:pt x="58773" y="336353"/>
                </a:lnTo>
                <a:lnTo>
                  <a:pt x="109798" y="325452"/>
                </a:lnTo>
                <a:lnTo>
                  <a:pt x="111401" y="310030"/>
                </a:lnTo>
                <a:lnTo>
                  <a:pt x="116210" y="311359"/>
                </a:lnTo>
                <a:lnTo>
                  <a:pt x="120751" y="314018"/>
                </a:lnTo>
                <a:lnTo>
                  <a:pt x="125560" y="318273"/>
                </a:lnTo>
                <a:lnTo>
                  <a:pt x="124224" y="321463"/>
                </a:lnTo>
                <a:lnTo>
                  <a:pt x="151207" y="314018"/>
                </a:lnTo>
                <a:lnTo>
                  <a:pt x="164564" y="337683"/>
                </a:lnTo>
                <a:lnTo>
                  <a:pt x="165900" y="334492"/>
                </a:lnTo>
                <a:lnTo>
                  <a:pt x="172311" y="334492"/>
                </a:lnTo>
                <a:lnTo>
                  <a:pt x="177387" y="336087"/>
                </a:lnTo>
                <a:lnTo>
                  <a:pt x="181662" y="338480"/>
                </a:lnTo>
                <a:lnTo>
                  <a:pt x="172044" y="350446"/>
                </a:lnTo>
                <a:lnTo>
                  <a:pt x="200362" y="393786"/>
                </a:lnTo>
                <a:lnTo>
                  <a:pt x="228680" y="350446"/>
                </a:lnTo>
                <a:lnTo>
                  <a:pt x="218795" y="338480"/>
                </a:lnTo>
                <a:lnTo>
                  <a:pt x="223070" y="336087"/>
                </a:lnTo>
                <a:lnTo>
                  <a:pt x="228146" y="334492"/>
                </a:lnTo>
                <a:lnTo>
                  <a:pt x="234557" y="334492"/>
                </a:lnTo>
                <a:lnTo>
                  <a:pt x="236160" y="337683"/>
                </a:lnTo>
                <a:lnTo>
                  <a:pt x="249785" y="313487"/>
                </a:lnTo>
                <a:lnTo>
                  <a:pt x="276233" y="320932"/>
                </a:lnTo>
                <a:lnTo>
                  <a:pt x="274897" y="317741"/>
                </a:lnTo>
                <a:lnTo>
                  <a:pt x="279706" y="313221"/>
                </a:lnTo>
                <a:lnTo>
                  <a:pt x="283980" y="310828"/>
                </a:lnTo>
                <a:lnTo>
                  <a:pt x="288789" y="309764"/>
                </a:lnTo>
                <a:lnTo>
                  <a:pt x="290659" y="324920"/>
                </a:lnTo>
                <a:lnTo>
                  <a:pt x="341684" y="335822"/>
                </a:lnTo>
                <a:lnTo>
                  <a:pt x="330464" y="285568"/>
                </a:lnTo>
                <a:lnTo>
                  <a:pt x="314969" y="283972"/>
                </a:lnTo>
                <a:lnTo>
                  <a:pt x="316305" y="279186"/>
                </a:lnTo>
                <a:lnTo>
                  <a:pt x="318709" y="274932"/>
                </a:lnTo>
                <a:lnTo>
                  <a:pt x="322984" y="270146"/>
                </a:lnTo>
                <a:lnTo>
                  <a:pt x="326457" y="271476"/>
                </a:lnTo>
                <a:lnTo>
                  <a:pt x="318709" y="244886"/>
                </a:lnTo>
                <a:lnTo>
                  <a:pt x="342753" y="231592"/>
                </a:lnTo>
                <a:lnTo>
                  <a:pt x="339547" y="230262"/>
                </a:lnTo>
                <a:lnTo>
                  <a:pt x="339547" y="223881"/>
                </a:lnTo>
                <a:lnTo>
                  <a:pt x="341150" y="219095"/>
                </a:lnTo>
                <a:lnTo>
                  <a:pt x="343554" y="214841"/>
                </a:lnTo>
                <a:lnTo>
                  <a:pt x="355843" y="224413"/>
                </a:lnTo>
                <a:lnTo>
                  <a:pt x="399656" y="196494"/>
                </a:lnTo>
                <a:lnTo>
                  <a:pt x="355042" y="168575"/>
                </a:lnTo>
                <a:lnTo>
                  <a:pt x="342753" y="178147"/>
                </a:lnTo>
                <a:lnTo>
                  <a:pt x="340349" y="173893"/>
                </a:lnTo>
                <a:lnTo>
                  <a:pt x="338746" y="169107"/>
                </a:lnTo>
                <a:lnTo>
                  <a:pt x="338746" y="162726"/>
                </a:lnTo>
                <a:lnTo>
                  <a:pt x="341951" y="161396"/>
                </a:lnTo>
                <a:lnTo>
                  <a:pt x="317641" y="147836"/>
                </a:lnTo>
                <a:lnTo>
                  <a:pt x="325121" y="121778"/>
                </a:lnTo>
                <a:lnTo>
                  <a:pt x="321915" y="123108"/>
                </a:lnTo>
                <a:lnTo>
                  <a:pt x="317374" y="118587"/>
                </a:lnTo>
                <a:lnTo>
                  <a:pt x="314702" y="114067"/>
                </a:lnTo>
                <a:lnTo>
                  <a:pt x="313633" y="109281"/>
                </a:lnTo>
                <a:lnTo>
                  <a:pt x="329128" y="107686"/>
                </a:lnTo>
                <a:lnTo>
                  <a:pt x="340348" y="57432"/>
                </a:lnTo>
                <a:lnTo>
                  <a:pt x="289323" y="68334"/>
                </a:lnTo>
                <a:lnTo>
                  <a:pt x="287720" y="83756"/>
                </a:lnTo>
                <a:lnTo>
                  <a:pt x="282911" y="82426"/>
                </a:lnTo>
                <a:lnTo>
                  <a:pt x="278370" y="79767"/>
                </a:lnTo>
                <a:lnTo>
                  <a:pt x="273561" y="75513"/>
                </a:lnTo>
                <a:lnTo>
                  <a:pt x="274897" y="72322"/>
                </a:lnTo>
                <a:lnTo>
                  <a:pt x="247915" y="79767"/>
                </a:lnTo>
                <a:lnTo>
                  <a:pt x="234557" y="56103"/>
                </a:lnTo>
                <a:lnTo>
                  <a:pt x="233221" y="59293"/>
                </a:lnTo>
                <a:lnTo>
                  <a:pt x="226810" y="59293"/>
                </a:lnTo>
                <a:lnTo>
                  <a:pt x="221734" y="57698"/>
                </a:lnTo>
                <a:lnTo>
                  <a:pt x="217459" y="55305"/>
                </a:lnTo>
                <a:lnTo>
                  <a:pt x="227077" y="43340"/>
                </a:lnTo>
                <a:lnTo>
                  <a:pt x="198759" y="0"/>
                </a:lnTo>
                <a:close/>
              </a:path>
            </a:pathLst>
          </a:custGeom>
          <a:solidFill>
            <a:srgbClr val="007C5B"/>
          </a:solidFill>
        </p:spPr>
        <p:txBody>
          <a:bodyPr wrap="square" lIns="0" tIns="0" rIns="0" bIns="0" rtlCol="0"/>
          <a:lstStyle/>
          <a:p/>
        </p:txBody>
      </p:sp>
      <p:pic>
        <p:nvPicPr>
          <p:cNvPr id="31" name="bg object 31"/>
          <p:cNvPicPr/>
          <p:nvPr/>
        </p:nvPicPr>
        <p:blipFill>
          <a:blip r:embed="rId12" cstate="print"/>
          <a:stretch>
            <a:fillRect/>
          </a:stretch>
        </p:blipFill>
        <p:spPr>
          <a:xfrm>
            <a:off x="9221609" y="490375"/>
            <a:ext cx="236427" cy="233187"/>
          </a:xfrm>
          <a:prstGeom prst="rect">
            <a:avLst/>
          </a:prstGeom>
        </p:spPr>
      </p:pic>
      <p:pic>
        <p:nvPicPr>
          <p:cNvPr id="32" name="bg object 32"/>
          <p:cNvPicPr/>
          <p:nvPr/>
        </p:nvPicPr>
        <p:blipFill>
          <a:blip r:embed="rId13" cstate="print"/>
          <a:stretch>
            <a:fillRect/>
          </a:stretch>
        </p:blipFill>
        <p:spPr>
          <a:xfrm>
            <a:off x="9109673" y="379498"/>
            <a:ext cx="459765" cy="454675"/>
          </a:xfrm>
          <a:prstGeom prst="rect">
            <a:avLst/>
          </a:prstGeom>
        </p:spPr>
      </p:pic>
      <p:pic>
        <p:nvPicPr>
          <p:cNvPr id="33" name="bg object 33"/>
          <p:cNvPicPr/>
          <p:nvPr/>
        </p:nvPicPr>
        <p:blipFill>
          <a:blip r:embed="rId14" cstate="print"/>
          <a:stretch>
            <a:fillRect/>
          </a:stretch>
        </p:blipFill>
        <p:spPr>
          <a:xfrm>
            <a:off x="2622804" y="6036564"/>
            <a:ext cx="210312" cy="208788"/>
          </a:xfrm>
          <a:prstGeom prst="rect">
            <a:avLst/>
          </a:prstGeom>
        </p:spPr>
      </p:pic>
      <p:pic>
        <p:nvPicPr>
          <p:cNvPr id="34" name="bg object 34"/>
          <p:cNvPicPr/>
          <p:nvPr/>
        </p:nvPicPr>
        <p:blipFill>
          <a:blip r:embed="rId15" cstate="print"/>
          <a:stretch>
            <a:fillRect/>
          </a:stretch>
        </p:blipFill>
        <p:spPr>
          <a:xfrm>
            <a:off x="4317491" y="6036564"/>
            <a:ext cx="208787" cy="208788"/>
          </a:xfrm>
          <a:prstGeom prst="rect">
            <a:avLst/>
          </a:prstGeom>
        </p:spPr>
      </p:pic>
      <p:pic>
        <p:nvPicPr>
          <p:cNvPr id="35" name="bg object 35"/>
          <p:cNvPicPr/>
          <p:nvPr/>
        </p:nvPicPr>
        <p:blipFill>
          <a:blip r:embed="rId14" cstate="print"/>
          <a:stretch>
            <a:fillRect/>
          </a:stretch>
        </p:blipFill>
        <p:spPr>
          <a:xfrm>
            <a:off x="6010655" y="6036564"/>
            <a:ext cx="210312" cy="208788"/>
          </a:xfrm>
          <a:prstGeom prst="rect">
            <a:avLst/>
          </a:prstGeom>
        </p:spPr>
      </p:pic>
      <p:pic>
        <p:nvPicPr>
          <p:cNvPr id="36" name="bg object 36"/>
          <p:cNvPicPr/>
          <p:nvPr/>
        </p:nvPicPr>
        <p:blipFill>
          <a:blip r:embed="rId14" cstate="print"/>
          <a:stretch>
            <a:fillRect/>
          </a:stretch>
        </p:blipFill>
        <p:spPr>
          <a:xfrm>
            <a:off x="7703819" y="6036564"/>
            <a:ext cx="210311" cy="208788"/>
          </a:xfrm>
          <a:prstGeom prst="rect">
            <a:avLst/>
          </a:prstGeom>
        </p:spPr>
      </p:pic>
      <p:pic>
        <p:nvPicPr>
          <p:cNvPr id="37" name="bg object 37"/>
          <p:cNvPicPr/>
          <p:nvPr/>
        </p:nvPicPr>
        <p:blipFill>
          <a:blip r:embed="rId14" cstate="print"/>
          <a:stretch>
            <a:fillRect/>
          </a:stretch>
        </p:blipFill>
        <p:spPr>
          <a:xfrm>
            <a:off x="9396983" y="6036564"/>
            <a:ext cx="210312" cy="208788"/>
          </a:xfrm>
          <a:prstGeom prst="rect">
            <a:avLst/>
          </a:prstGeom>
        </p:spPr>
      </p:pic>
      <p:sp>
        <p:nvSpPr>
          <p:cNvPr id="38" name="bg object 38"/>
          <p:cNvSpPr/>
          <p:nvPr/>
        </p:nvSpPr>
        <p:spPr>
          <a:xfrm>
            <a:off x="817625" y="598169"/>
            <a:ext cx="8108950" cy="0"/>
          </a:xfrm>
          <a:custGeom>
            <a:avLst/>
            <a:gdLst/>
            <a:ahLst/>
            <a:cxnLst/>
            <a:rect l="l" t="t" r="r" b="b"/>
            <a:pathLst>
              <a:path w="8108950">
                <a:moveTo>
                  <a:pt x="0" y="0"/>
                </a:moveTo>
                <a:lnTo>
                  <a:pt x="8108823" y="0"/>
                </a:lnTo>
              </a:path>
            </a:pathLst>
          </a:custGeom>
          <a:ln w="19812">
            <a:solidFill>
              <a:srgbClr val="DBDBDB"/>
            </a:solidFill>
          </a:ln>
        </p:spPr>
        <p:txBody>
          <a:bodyPr wrap="square" lIns="0" tIns="0" rIns="0" bIns="0" rtlCol="0"/>
          <a:lstStyle/>
          <a:p/>
        </p:txBody>
      </p:sp>
      <p:sp>
        <p:nvSpPr>
          <p:cNvPr id="2" name="Holder 2"/>
          <p:cNvSpPr>
            <a:spLocks noGrp="1"/>
          </p:cNvSpPr>
          <p:nvPr>
            <p:ph type="title"/>
          </p:nvPr>
        </p:nvSpPr>
        <p:spPr>
          <a:xfrm>
            <a:off x="5386451" y="2981325"/>
            <a:ext cx="1419097" cy="391160"/>
          </a:xfrm>
          <a:prstGeom prst="rect">
            <a:avLst/>
          </a:prstGeom>
        </p:spPr>
        <p:txBody>
          <a:bodyPr wrap="square" lIns="0" tIns="0" rIns="0" bIns="0">
            <a:spAutoFit/>
          </a:bodyPr>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1312417" y="2003297"/>
            <a:ext cx="9409430" cy="1542414"/>
          </a:xfrm>
          <a:prstGeom prst="rect">
            <a:avLst/>
          </a:prstGeom>
        </p:spPr>
        <p:txBody>
          <a:bodyPr wrap="square" lIns="0" tIns="0" rIns="0" bIns="0">
            <a:spAutoFit/>
          </a:bodyPr>
          <a:lstStyle>
            <a:lvl1pPr>
              <a:defRPr sz="1800" b="0" i="0">
                <a:solidFill>
                  <a:schemeClr val="tx1"/>
                </a:solidFill>
                <a:latin typeface="Georgia" panose="02040502050405020303"/>
                <a:cs typeface="Georgia" panose="02040502050405020303"/>
              </a:defRPr>
            </a:lvl1pPr>
          </a:lstStyle>
          <a:p/>
        </p:txBody>
      </p:sp>
      <p:sp>
        <p:nvSpPr>
          <p:cNvPr id="6" name="Holder 6"/>
          <p:cNvSpPr>
            <a:spLocks noGrp="1"/>
          </p:cNvSpPr>
          <p:nvPr>
            <p:ph type="sldNum" sz="quarter" idx="7"/>
          </p:nvPr>
        </p:nvSpPr>
        <p:spPr>
          <a:xfrm>
            <a:off x="11564366" y="6399516"/>
            <a:ext cx="377825" cy="282575"/>
          </a:xfrm>
          <a:prstGeom prst="rect">
            <a:avLst/>
          </a:prstGeom>
        </p:spPr>
        <p:txBody>
          <a:bodyPr wrap="square" lIns="0" tIns="0" rIns="0" bIns="0">
            <a:spAutoFit/>
          </a:bodyPr>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
        <p:nvSpPr>
          <p:cNvPr id="7" name="Holder 4"/>
          <p:cNvSpPr txBox="1"/>
          <p:nvPr userDrawn="1"/>
        </p:nvSpPr>
        <p:spPr>
          <a:xfrm>
            <a:off x="3898644" y="6343661"/>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l" defTabSz="914400" rtl="0" eaLnBrk="1" latinLnBrk="0" hangingPunct="1">
              <a:lnSpc>
                <a:spcPct val="100000"/>
              </a:lnSpc>
              <a:spcBef>
                <a:spcPts val="185"/>
              </a:spcBef>
            </a:pPr>
            <a:r>
              <a:rPr lang="en-US" sz="1400" b="0" i="0" kern="1200" spc="-10" dirty="0">
                <a:solidFill>
                  <a:srgbClr val="767070"/>
                </a:solidFill>
                <a:latin typeface="微软雅黑" panose="020B0503020204020204" charset="-122"/>
                <a:ea typeface="+mn-ea"/>
              </a:rPr>
              <a:t>Related work</a:t>
            </a:r>
            <a:endParaRPr lang="en-US" sz="1400" b="0" i="0" kern="1200" spc="-10" dirty="0">
              <a:solidFill>
                <a:srgbClr val="767070"/>
              </a:solidFill>
              <a:latin typeface="微软雅黑" panose="020B0503020204020204" charset="-122"/>
              <a:ea typeface="+mn-ea"/>
            </a:endParaRPr>
          </a:p>
        </p:txBody>
      </p:sp>
      <p:sp>
        <p:nvSpPr>
          <p:cNvPr id="8" name="Holder 4"/>
          <p:cNvSpPr txBox="1"/>
          <p:nvPr userDrawn="1"/>
        </p:nvSpPr>
        <p:spPr>
          <a:xfrm>
            <a:off x="2203762" y="6343661"/>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85"/>
              </a:spcBef>
            </a:pPr>
            <a:r>
              <a:rPr lang="en-US" altLang="zh-CN" spc="-10" dirty="0"/>
              <a:t>Introduction</a:t>
            </a:r>
            <a:endParaRPr lang="en-US" altLang="zh-CN" dirty="0"/>
          </a:p>
        </p:txBody>
      </p:sp>
      <p:sp>
        <p:nvSpPr>
          <p:cNvPr id="9" name="Holder 4"/>
          <p:cNvSpPr txBox="1"/>
          <p:nvPr userDrawn="1"/>
        </p:nvSpPr>
        <p:spPr>
          <a:xfrm>
            <a:off x="7167496" y="6351270"/>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Methodology</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20.png"/><Relationship Id="rId5" Type="http://schemas.openxmlformats.org/officeDocument/2006/relationships/tags" Target="../tags/tag30.xml"/><Relationship Id="rId4" Type="http://schemas.openxmlformats.org/officeDocument/2006/relationships/image" Target="../media/image19.pn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1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31.png"/><Relationship Id="rId7" Type="http://schemas.openxmlformats.org/officeDocument/2006/relationships/tags" Target="../tags/tag37.xml"/><Relationship Id="rId6" Type="http://schemas.openxmlformats.org/officeDocument/2006/relationships/image" Target="../media/image30.png"/><Relationship Id="rId5" Type="http://schemas.openxmlformats.org/officeDocument/2006/relationships/tags" Target="../tags/tag36.xml"/><Relationship Id="rId4" Type="http://schemas.openxmlformats.org/officeDocument/2006/relationships/image" Target="../media/image29.png"/><Relationship Id="rId3" Type="http://schemas.openxmlformats.org/officeDocument/2006/relationships/tags" Target="../tags/tag35.xml"/><Relationship Id="rId2" Type="http://schemas.openxmlformats.org/officeDocument/2006/relationships/tags" Target="../tags/tag34.xml"/><Relationship Id="rId17" Type="http://schemas.openxmlformats.org/officeDocument/2006/relationships/slideLayout" Target="../slideLayouts/slideLayout2.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image" Target="../media/image32.png"/><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14.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34.png"/><Relationship Id="rId5" Type="http://schemas.openxmlformats.org/officeDocument/2006/relationships/tags" Target="../tags/tag52.xml"/><Relationship Id="rId4" Type="http://schemas.openxmlformats.org/officeDocument/2006/relationships/image" Target="../media/image33.png"/><Relationship Id="rId3" Type="http://schemas.openxmlformats.org/officeDocument/2006/relationships/tags" Target="../tags/tag51.xml"/><Relationship Id="rId2" Type="http://schemas.openxmlformats.org/officeDocument/2006/relationships/tags" Target="../tags/tag50.xml"/><Relationship Id="rId15" Type="http://schemas.openxmlformats.org/officeDocument/2006/relationships/slideLayout" Target="../slideLayouts/slideLayout2.xml"/><Relationship Id="rId14" Type="http://schemas.openxmlformats.org/officeDocument/2006/relationships/image" Target="../media/image36.png"/><Relationship Id="rId13" Type="http://schemas.openxmlformats.org/officeDocument/2006/relationships/tags" Target="../tags/tag58.xml"/><Relationship Id="rId12" Type="http://schemas.openxmlformats.org/officeDocument/2006/relationships/image" Target="../media/image35.png"/><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tags" Target="../tags/tag61.xml"/><Relationship Id="rId1" Type="http://schemas.openxmlformats.org/officeDocument/2006/relationships/tags" Target="../tags/tag60.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tags" Target="../tags/tag63.xml"/><Relationship Id="rId1" Type="http://schemas.openxmlformats.org/officeDocument/2006/relationships/tags" Target="../tags/tag6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9.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image" Target="../media/image41.png"/><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image" Target="../media/image40.png"/><Relationship Id="rId2" Type="http://schemas.openxmlformats.org/officeDocument/2006/relationships/tags" Target="../tags/tag66.xml"/><Relationship Id="rId10" Type="http://schemas.openxmlformats.org/officeDocument/2006/relationships/slideLayout" Target="../slideLayouts/slideLayout2.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21.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44.png"/><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image" Target="../media/image43.png"/><Relationship Id="rId4" Type="http://schemas.openxmlformats.org/officeDocument/2006/relationships/tags" Target="../tags/tag75.xml"/><Relationship Id="rId3" Type="http://schemas.openxmlformats.org/officeDocument/2006/relationships/image" Target="../media/image42.png"/><Relationship Id="rId2" Type="http://schemas.openxmlformats.org/officeDocument/2006/relationships/tags" Target="../tags/tag74.xml"/><Relationship Id="rId10" Type="http://schemas.openxmlformats.org/officeDocument/2006/relationships/slideLayout" Target="../slideLayouts/slideLayout2.xml"/><Relationship Id="rId1" Type="http://schemas.openxmlformats.org/officeDocument/2006/relationships/tags" Target="../tags/tag73.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tags" Target="../tags/tag86.xml"/><Relationship Id="rId3" Type="http://schemas.openxmlformats.org/officeDocument/2006/relationships/image" Target="../media/image46.png"/><Relationship Id="rId2" Type="http://schemas.openxmlformats.org/officeDocument/2006/relationships/tags" Target="../tags/tag85.xml"/><Relationship Id="rId1" Type="http://schemas.openxmlformats.org/officeDocument/2006/relationships/tags" Target="../tags/tag84.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image" Target="../media/image48.png"/><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image" Target="../media/image49.png"/><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5" Type="http://schemas.openxmlformats.org/officeDocument/2006/relationships/slideLayout" Target="../slideLayouts/slideLayout2.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image" Target="../media/image50.png"/><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2.xml"/></Relationships>
</file>

<file path=ppt/slides/_rels/slide28.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image" Target="../media/image50.png"/><Relationship Id="rId3" Type="http://schemas.openxmlformats.org/officeDocument/2006/relationships/tags" Target="../tags/tag106.xml"/><Relationship Id="rId2" Type="http://schemas.openxmlformats.org/officeDocument/2006/relationships/tags" Target="../tags/tag105.xml"/><Relationship Id="rId13" Type="http://schemas.openxmlformats.org/officeDocument/2006/relationships/slideLayout" Target="../slideLayouts/slideLayout2.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4.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tags" Target="../tags/tag6.xml"/><Relationship Id="rId3" Type="http://schemas.openxmlformats.org/officeDocument/2006/relationships/image" Target="../media/image17.png"/><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xml"/><Relationship Id="rId5" Type="http://schemas.openxmlformats.org/officeDocument/2006/relationships/image" Target="../media/image20.png"/><Relationship Id="rId4" Type="http://schemas.openxmlformats.org/officeDocument/2006/relationships/tags" Target="../tags/tag9.xml"/><Relationship Id="rId3" Type="http://schemas.openxmlformats.org/officeDocument/2006/relationships/image" Target="../media/image19.png"/><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tags" Target="../tags/tag13.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12.xml"/><Relationship Id="rId11" Type="http://schemas.openxmlformats.org/officeDocument/2006/relationships/slideLayout" Target="../slideLayouts/slideLayout2.xml"/><Relationship Id="rId10" Type="http://schemas.openxmlformats.org/officeDocument/2006/relationships/tags" Target="../tags/tag16.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image" Target="../media/image26.jpeg"/><Relationship Id="rId6" Type="http://schemas.openxmlformats.org/officeDocument/2006/relationships/tags" Target="../tags/tag21.xml"/><Relationship Id="rId5" Type="http://schemas.openxmlformats.org/officeDocument/2006/relationships/image" Target="../media/image25.jpe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1" Type="http://schemas.openxmlformats.org/officeDocument/2006/relationships/slideLayout" Target="../slideLayouts/slideLayout2.xml"/><Relationship Id="rId10" Type="http://schemas.openxmlformats.org/officeDocument/2006/relationships/image" Target="../media/image27.png"/><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tags" Target="../tags/tag25.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3"/>
          <p:cNvSpPr txBox="1">
            <a:spLocks noGrp="1"/>
          </p:cNvSpPr>
          <p:nvPr>
            <p:custDataLst>
              <p:tags r:id="rId1"/>
            </p:custDataLst>
          </p:nvPr>
        </p:nvSpPr>
        <p:spPr>
          <a:xfrm>
            <a:off x="0" y="762000"/>
            <a:ext cx="12192000" cy="2888615"/>
          </a:xfrm>
          <a:prstGeom prst="rect">
            <a:avLst/>
          </a:prstGeom>
          <a:solidFill>
            <a:srgbClr val="007C5B"/>
          </a:solidFill>
        </p:spPr>
        <p:txBody>
          <a:bodyPr vert="horz" wrap="square" lIns="0" tIns="13335" rIns="0" bIns="0" rtlCol="0">
            <a:noAutofit/>
          </a:bodyPr>
          <a:lstStyle>
            <a:lvl1pPr>
              <a:defRPr sz="2400" b="1" i="0">
                <a:solidFill>
                  <a:schemeClr val="tx1"/>
                </a:solidFill>
                <a:latin typeface="Arial" panose="020B0604020202020204"/>
                <a:ea typeface="+mj-ea"/>
                <a:cs typeface="Arial" panose="020B0604020202020204"/>
              </a:defRPr>
            </a:lvl1pPr>
          </a:lstStyle>
          <a:p>
            <a:pPr marL="12700" marR="5080" indent="-1270" algn="ctr">
              <a:lnSpc>
                <a:spcPct val="100000"/>
              </a:lnSpc>
              <a:spcBef>
                <a:spcPts val="105"/>
              </a:spcBef>
            </a:pPr>
            <a:r>
              <a:rPr lang="en-US" sz="4400" spc="-175" dirty="0" err="1">
                <a:solidFill>
                  <a:srgbClr val="007C5B"/>
                </a:solidFill>
                <a:latin typeface="Arial Black" panose="020B0A04020102020204" pitchFamily="34" charset="0"/>
              </a:rPr>
              <a:t>lvyGPT：...</a:t>
            </a:r>
            <a:endParaRPr lang="en-US" sz="4400" spc="-175" dirty="0" err="1">
              <a:solidFill>
                <a:srgbClr val="007C5B"/>
              </a:solidFill>
              <a:latin typeface="Arial Black" panose="020B0A04020102020204" pitchFamily="34" charset="0"/>
            </a:endParaRPr>
          </a:p>
        </p:txBody>
      </p:sp>
      <p:sp>
        <p:nvSpPr>
          <p:cNvPr id="2" name="object 2"/>
          <p:cNvSpPr txBox="1"/>
          <p:nvPr/>
        </p:nvSpPr>
        <p:spPr>
          <a:xfrm>
            <a:off x="3004185" y="2895600"/>
            <a:ext cx="6182360" cy="629920"/>
          </a:xfrm>
          <a:prstGeom prst="rect">
            <a:avLst/>
          </a:prstGeom>
        </p:spPr>
        <p:txBody>
          <a:bodyPr vert="horz" wrap="square" lIns="0" tIns="13335" rIns="0" bIns="0" rtlCol="0">
            <a:noAutofit/>
          </a:bodyPr>
          <a:lstStyle/>
          <a:p>
            <a:pPr marR="168910" algn="ctr">
              <a:lnSpc>
                <a:spcPct val="100000"/>
              </a:lnSpc>
              <a:spcBef>
                <a:spcPts val="105"/>
              </a:spcBef>
            </a:pPr>
            <a:r>
              <a:rPr lang="zh-CN" b="1" spc="-160" dirty="0">
                <a:solidFill>
                  <a:schemeClr val="bg1"/>
                </a:solidFill>
                <a:latin typeface="Arial" panose="020B0604020202020204"/>
                <a:cs typeface="Arial" panose="020B0604020202020204"/>
                <a:sym typeface="+mn-ea"/>
              </a:rPr>
              <a:t>王荣胜</a:t>
            </a:r>
            <a:endParaRPr lang="zh-CN" b="1" spc="-160" dirty="0">
              <a:solidFill>
                <a:schemeClr val="bg1"/>
              </a:solidFill>
              <a:latin typeface="Arial" panose="020B0604020202020204"/>
              <a:cs typeface="Arial" panose="020B0604020202020204"/>
              <a:sym typeface="+mn-ea"/>
            </a:endParaRPr>
          </a:p>
          <a:p>
            <a:pPr marR="168910" algn="ctr">
              <a:lnSpc>
                <a:spcPct val="100000"/>
              </a:lnSpc>
              <a:spcBef>
                <a:spcPts val="105"/>
              </a:spcBef>
            </a:pPr>
            <a:r>
              <a:rPr lang="en-US" altLang="zh-CN" b="1" spc="-160" dirty="0">
                <a:solidFill>
                  <a:schemeClr val="bg1"/>
                </a:solidFill>
                <a:latin typeface="Arial" panose="020B0604020202020204"/>
                <a:cs typeface="Arial" panose="020B0604020202020204"/>
                <a:sym typeface="+mn-ea"/>
              </a:rPr>
              <a:t>2023.08.28</a:t>
            </a:r>
            <a:endParaRPr lang="en-US" altLang="zh-CN" b="1" spc="-160" dirty="0">
              <a:solidFill>
                <a:schemeClr val="bg1"/>
              </a:solidFill>
              <a:latin typeface="Arial" panose="020B0604020202020204"/>
              <a:cs typeface="Arial" panose="020B0604020202020204"/>
              <a:sym typeface="+mn-ea"/>
            </a:endParaRPr>
          </a:p>
        </p:txBody>
      </p:sp>
      <p:sp>
        <p:nvSpPr>
          <p:cNvPr id="3" name="object 3"/>
          <p:cNvSpPr txBox="1">
            <a:spLocks noGrp="1"/>
          </p:cNvSpPr>
          <p:nvPr>
            <p:ph type="title"/>
          </p:nvPr>
        </p:nvSpPr>
        <p:spPr>
          <a:xfrm>
            <a:off x="1600200" y="1752600"/>
            <a:ext cx="8950325" cy="690245"/>
          </a:xfrm>
          <a:prstGeom prst="rect">
            <a:avLst/>
          </a:prstGeom>
        </p:spPr>
        <p:txBody>
          <a:bodyPr vert="horz" wrap="square" lIns="0" tIns="13335" rIns="0" bIns="0" rtlCol="0">
            <a:spAutoFit/>
          </a:bodyPr>
          <a:lstStyle/>
          <a:p>
            <a:pPr marL="12700" marR="5080" indent="-1270" algn="ctr">
              <a:lnSpc>
                <a:spcPct val="100000"/>
              </a:lnSpc>
              <a:spcBef>
                <a:spcPts val="105"/>
              </a:spcBef>
            </a:pPr>
            <a:r>
              <a:rPr lang="en-US" sz="4400" spc="-175" dirty="0" err="1">
                <a:solidFill>
                  <a:schemeClr val="bg1"/>
                </a:solidFill>
                <a:latin typeface="Arial Black" panose="020B0A04020102020204" pitchFamily="34" charset="0"/>
              </a:rPr>
              <a:t>LLM</a:t>
            </a:r>
            <a:r>
              <a:rPr lang="zh-CN" altLang="en-US" sz="4400" spc="-175" dirty="0" err="1">
                <a:solidFill>
                  <a:schemeClr val="bg1"/>
                </a:solidFill>
                <a:latin typeface="Arial Black" panose="020B0A04020102020204" pitchFamily="34" charset="0"/>
              </a:rPr>
              <a:t>前沿讨论与学习</a:t>
            </a:r>
            <a:r>
              <a:rPr lang="zh-CN" altLang="en-US" sz="4400" spc="-175" dirty="0" err="1">
                <a:solidFill>
                  <a:schemeClr val="bg1"/>
                </a:solidFill>
                <a:latin typeface="Arial Black" panose="020B0A04020102020204" pitchFamily="34" charset="0"/>
              </a:rPr>
              <a:t>交流</a:t>
            </a:r>
            <a:endParaRPr lang="zh-CN" altLang="en-US" sz="4400" spc="-175" dirty="0" err="1">
              <a:solidFill>
                <a:schemeClr val="bg1"/>
              </a:solidFill>
              <a:latin typeface="Arial Black" panose="020B0A04020102020204" pitchFamily="34" charset="0"/>
            </a:endParaRPr>
          </a:p>
        </p:txBody>
      </p:sp>
      <p:pic>
        <p:nvPicPr>
          <p:cNvPr id="6" name="图片 5"/>
          <p:cNvPicPr>
            <a:picLocks noChangeAspect="1"/>
          </p:cNvPicPr>
          <p:nvPr>
            <p:custDataLst>
              <p:tags r:id="rId2"/>
            </p:custDataLst>
          </p:nvPr>
        </p:nvPicPr>
        <p:blipFill>
          <a:blip r:embed="rId3"/>
          <a:stretch>
            <a:fillRect/>
          </a:stretch>
        </p:blipFill>
        <p:spPr>
          <a:xfrm>
            <a:off x="3733800" y="3962400"/>
            <a:ext cx="4828540" cy="13633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75010" cy="4246245"/>
          </a:xfrm>
          <a:prstGeom prst="rect">
            <a:avLst/>
          </a:prstGeom>
          <a:noFill/>
        </p:spPr>
        <p:txBody>
          <a:bodyPr wrap="square" rtlCol="0">
            <a:spAutoFit/>
          </a:bodyPr>
          <a:p>
            <a:r>
              <a:t>大模型一旦训好之后，如何适配到下游任务呢？模型适配就是研究面向下游任务如何用好模型，对应现在比较流行的术语是</a:t>
            </a:r>
            <a:r>
              <a:rPr b="1"/>
              <a:t>“对齐”（Alignment）</a:t>
            </a:r>
            <a:r>
              <a:t>。</a:t>
            </a:r>
          </a:p>
          <a:p/>
          <a:p>
            <a:r>
              <a:t>传统上，模型适配更关注某些具体的场景或者任务的表现。而随着ChatGPT的推出，模型适配也开始关注通用能力的提升以及与人的价值观的对齐。基础模型越大在已知任务上效果越好，同时也展现出支持复杂任务的潜力。而相应地，更大的基础模型适配到下游任务的计算和存储开销也会显著增大。这点极大提高了基础模型的应用门槛，从统计的2022年前的论文来看，尽管预训练语言模型已经成为基础设施，但是真正去使用大模型的论文占比还非常低。非常重要的原因就在于，即使全世界已经开源了非常多的大模型，但是对于很多研究机构来讲，他们还是没有足够计算资源将大模型适配到下游任务。</a:t>
            </a:r>
          </a:p>
          <a:p/>
          <a:p>
            <a:r>
              <a:t>这里，我们至少可以探索两种提高模型适配效率的方案：</a:t>
            </a:r>
          </a:p>
          <a:p>
            <a:pPr marL="342900" indent="-342900">
              <a:buAutoNum type="arabicPeriod"/>
            </a:pPr>
            <a:r>
              <a:t>方案一是提示学习（Prompt Learning）</a:t>
            </a:r>
            <a:r>
              <a:rPr lang="en-US"/>
              <a:t>[-&gt; Prompt Engineering]</a:t>
            </a:r>
            <a:r>
              <a:t>；</a:t>
            </a:r>
          </a:p>
          <a:p>
            <a:pPr marL="342900" indent="-342900">
              <a:buAutoNum type="arabicPeriod"/>
            </a:pPr>
            <a:r>
              <a:t>方案二是参数高效微调（Parameter-effcient Tuning 或Delta Tuning），基本思想是保持绝大部分的参数不变，只调整大模型里非常小的一组参数，这能够极大节约大模型适配的存储和计算成本，而且当基础模型规模较大（如十亿或百亿以上）时参数高效微调能够达到与全参数微调相当的效果。</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10107" y="53710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3"/>
            </p:custDataLst>
          </p:nvPr>
        </p:nvPicPr>
        <p:blipFill>
          <a:blip r:embed="rId4"/>
          <a:stretch>
            <a:fillRect/>
          </a:stretch>
        </p:blipFill>
        <p:spPr>
          <a:xfrm>
            <a:off x="6858000" y="1295400"/>
            <a:ext cx="3754755" cy="3489960"/>
          </a:xfrm>
          <a:prstGeom prst="rect">
            <a:avLst/>
          </a:prstGeom>
        </p:spPr>
      </p:pic>
      <p:pic>
        <p:nvPicPr>
          <p:cNvPr id="31" name="图片 30"/>
          <p:cNvPicPr>
            <a:picLocks noChangeAspect="1"/>
          </p:cNvPicPr>
          <p:nvPr>
            <p:custDataLst>
              <p:tags r:id="rId5"/>
            </p:custDataLst>
          </p:nvPr>
        </p:nvPicPr>
        <p:blipFill>
          <a:blip r:embed="rId6"/>
          <a:stretch>
            <a:fillRect/>
          </a:stretch>
        </p:blipFill>
        <p:spPr>
          <a:xfrm>
            <a:off x="845185" y="1371600"/>
            <a:ext cx="4650105" cy="3540760"/>
          </a:xfrm>
          <a:prstGeom prst="rect">
            <a:avLst/>
          </a:prstGeom>
        </p:spPr>
      </p:pic>
      <p:sp>
        <p:nvSpPr>
          <p:cNvPr id="32" name="文本框 31"/>
          <p:cNvSpPr txBox="1"/>
          <p:nvPr>
            <p:custDataLst>
              <p:tags r:id="rId7"/>
            </p:custDataLst>
          </p:nvPr>
        </p:nvSpPr>
        <p:spPr>
          <a:xfrm>
            <a:off x="845185" y="4912360"/>
            <a:ext cx="4649470" cy="1753235"/>
          </a:xfrm>
          <a:prstGeom prst="rect">
            <a:avLst/>
          </a:prstGeom>
          <a:noFill/>
        </p:spPr>
        <p:txBody>
          <a:bodyPr wrap="square" rtlCol="0">
            <a:spAutoFit/>
          </a:bodyPr>
          <a:p>
            <a:pPr algn="ctr"/>
            <a:r>
              <a:rPr lang="en-US" altLang="zh-CN"/>
              <a:t>ChatP</a:t>
            </a:r>
            <a:r>
              <a:rPr lang="en-US" altLang="zh-CN"/>
              <a:t>aper</a:t>
            </a:r>
            <a:endParaRPr lang="en-US" altLang="zh-CN"/>
          </a:p>
          <a:p>
            <a:pPr algn="ctr"/>
            <a:endParaRPr lang="en-US" altLang="zh-CN"/>
          </a:p>
          <a:p>
            <a:pPr marL="285750" indent="-285750" algn="l">
              <a:buFont typeface="Arial" panose="020B0604020202020204" pitchFamily="34" charset="0"/>
              <a:buChar char="•"/>
            </a:pPr>
            <a:r>
              <a:rPr lang="en-US" altLang="zh-CN"/>
              <a:t>Github 14.5k S</a:t>
            </a:r>
            <a:r>
              <a:rPr lang="en-US" altLang="zh-CN"/>
              <a:t>tars</a:t>
            </a:r>
            <a:endParaRPr lang="en-US" altLang="zh-CN"/>
          </a:p>
          <a:p>
            <a:pPr marL="285750" indent="-285750" algn="l">
              <a:buFont typeface="Arial" panose="020B0604020202020204" pitchFamily="34" charset="0"/>
              <a:buChar char="•"/>
            </a:pPr>
            <a:r>
              <a:rPr lang="en-US" altLang="zh-CN"/>
              <a:t>Github</a:t>
            </a:r>
            <a:r>
              <a:rPr lang="zh-CN" altLang="en-US"/>
              <a:t>：https://github.com/kaixindelele/ChatPaper</a:t>
            </a:r>
            <a:endParaRPr lang="zh-CN" altLang="en-US"/>
          </a:p>
          <a:p>
            <a:pPr marL="285750" indent="-285750" algn="l">
              <a:buFont typeface="Arial" panose="020B0604020202020204" pitchFamily="34" charset="0"/>
              <a:buChar char="•"/>
            </a:pPr>
            <a:r>
              <a:rPr lang="zh-CN" altLang="en-US"/>
              <a:t>在线</a:t>
            </a:r>
            <a:r>
              <a:rPr lang="zh-CN" altLang="en-US"/>
              <a:t>使用：https://chatwithpaper.org/</a:t>
            </a:r>
            <a:endParaRPr lang="zh-CN" altLang="en-US"/>
          </a:p>
        </p:txBody>
      </p:sp>
      <p:sp>
        <p:nvSpPr>
          <p:cNvPr id="33" name="文本框 32"/>
          <p:cNvSpPr txBox="1"/>
          <p:nvPr>
            <p:custDataLst>
              <p:tags r:id="rId8"/>
            </p:custDataLst>
          </p:nvPr>
        </p:nvSpPr>
        <p:spPr>
          <a:xfrm>
            <a:off x="6248400" y="4912360"/>
            <a:ext cx="5609590" cy="1753235"/>
          </a:xfrm>
          <a:prstGeom prst="rect">
            <a:avLst/>
          </a:prstGeom>
          <a:noFill/>
        </p:spPr>
        <p:txBody>
          <a:bodyPr wrap="square" rtlCol="0">
            <a:spAutoFit/>
          </a:bodyPr>
          <a:p>
            <a:pPr algn="ctr"/>
            <a:r>
              <a:rPr lang="en-US" altLang="zh-CN"/>
              <a:t>gpt_academic</a:t>
            </a:r>
            <a:endParaRPr lang="en-US" altLang="zh-CN"/>
          </a:p>
          <a:p>
            <a:pPr algn="ctr"/>
            <a:endParaRPr lang="en-US" altLang="zh-CN"/>
          </a:p>
          <a:p>
            <a:pPr marL="285750" indent="-285750" algn="l">
              <a:buFont typeface="Arial" panose="020B0604020202020204" pitchFamily="34" charset="0"/>
              <a:buChar char="•"/>
            </a:pPr>
            <a:r>
              <a:rPr lang="en-US" altLang="zh-CN"/>
              <a:t>Github 40.2k S</a:t>
            </a:r>
            <a:r>
              <a:rPr lang="en-US" altLang="zh-CN"/>
              <a:t>tars</a:t>
            </a:r>
            <a:endParaRPr lang="en-US" altLang="zh-CN"/>
          </a:p>
          <a:p>
            <a:pPr marL="285750" indent="-285750" algn="l">
              <a:buFont typeface="Arial" panose="020B0604020202020204" pitchFamily="34" charset="0"/>
              <a:buChar char="•"/>
            </a:pPr>
            <a:r>
              <a:rPr lang="en-US" altLang="zh-CN"/>
              <a:t>Github</a:t>
            </a:r>
            <a:r>
              <a:rPr lang="zh-CN" altLang="en-US"/>
              <a:t>：https://github.com/binary-husky/gpt_academic</a:t>
            </a:r>
            <a:endParaRPr lang="zh-CN" altLang="en-US"/>
          </a:p>
          <a:p>
            <a:pPr marL="285750" indent="-285750" algn="l">
              <a:buFont typeface="Arial" panose="020B0604020202020204" pitchFamily="34" charset="0"/>
              <a:buChar char="•"/>
            </a:pPr>
            <a:r>
              <a:rPr lang="zh-CN" altLang="en-US"/>
              <a:t>在线</a:t>
            </a:r>
            <a:r>
              <a:rPr lang="zh-CN" altLang="en-US"/>
              <a:t>使用：https://academic.chatwithpaper.org/</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31297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3"/>
            </p:custDataLst>
          </p:nvPr>
        </p:nvPicPr>
        <p:blipFill>
          <a:blip r:embed="rId4"/>
          <a:stretch>
            <a:fillRect/>
          </a:stretch>
        </p:blipFill>
        <p:spPr>
          <a:xfrm>
            <a:off x="2611120" y="1279525"/>
            <a:ext cx="3262630" cy="554291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943600" y="1345565"/>
            <a:ext cx="2873375" cy="543623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8935720" y="1279525"/>
            <a:ext cx="3178175" cy="5542915"/>
          </a:xfrm>
          <a:prstGeom prst="rect">
            <a:avLst/>
          </a:prstGeom>
        </p:spPr>
      </p:pic>
      <p:cxnSp>
        <p:nvCxnSpPr>
          <p:cNvPr id="11" name="直接连接符 10"/>
          <p:cNvCxnSpPr/>
          <p:nvPr>
            <p:custDataLst>
              <p:tags r:id="rId9"/>
            </p:custDataLst>
          </p:nvPr>
        </p:nvCxnSpPr>
        <p:spPr>
          <a:xfrm>
            <a:off x="2438400" y="1266190"/>
            <a:ext cx="15875" cy="5255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10"/>
            </p:custDataLst>
          </p:nvPr>
        </p:nvSpPr>
        <p:spPr>
          <a:xfrm>
            <a:off x="128905" y="1372235"/>
            <a:ext cx="2183765" cy="2306955"/>
          </a:xfrm>
          <a:prstGeom prst="rect">
            <a:avLst/>
          </a:prstGeom>
          <a:noFill/>
        </p:spPr>
        <p:txBody>
          <a:bodyPr wrap="square" rtlCol="0">
            <a:spAutoFit/>
          </a:bodyPr>
          <a:p>
            <a:pPr marL="285750" indent="-285750">
              <a:buFont typeface="Arial" panose="020B0604020202020204" pitchFamily="34" charset="0"/>
              <a:buChar char="•"/>
            </a:pPr>
            <a:r>
              <a:rPr lang="zh-CN" altLang="en-US"/>
              <a:t>底座模型：经过预训练但是没有经过指令微调</a:t>
            </a:r>
            <a:r>
              <a:rPr lang="en-US" altLang="zh-CN"/>
              <a:t> (GPT4)</a:t>
            </a:r>
            <a:r>
              <a:rPr lang="zh-CN" altLang="en-US"/>
              <a:t>；</a:t>
            </a:r>
            <a:endParaRPr lang="zh-CN" altLang="en-US"/>
          </a:p>
          <a:p>
            <a:pPr marL="285750" indent="-285750">
              <a:buFont typeface="Arial" panose="020B0604020202020204" pitchFamily="34" charset="0"/>
              <a:buChar char="•"/>
            </a:pPr>
            <a:r>
              <a:rPr lang="en-US" altLang="zh-CN"/>
              <a:t>Chat</a:t>
            </a:r>
            <a:r>
              <a:rPr lang="zh-CN" altLang="en-US"/>
              <a:t>模型：经过指令微调，在对话任务上表现更好</a:t>
            </a:r>
            <a:r>
              <a:rPr lang="en-US" altLang="zh-CN"/>
              <a:t> (C</a:t>
            </a:r>
            <a:r>
              <a:rPr lang="en-US" altLang="zh-CN"/>
              <a:t>hatGPT)</a:t>
            </a:r>
            <a:r>
              <a:rPr lang="zh-CN" altLang="en-US"/>
              <a:t>；</a:t>
            </a:r>
            <a:endParaRPr lang="zh-CN" altLang="en-US"/>
          </a:p>
        </p:txBody>
      </p:sp>
      <p:pic>
        <p:nvPicPr>
          <p:cNvPr id="13" name="图片 12"/>
          <p:cNvPicPr>
            <a:picLocks noChangeAspect="1"/>
          </p:cNvPicPr>
          <p:nvPr>
            <p:custDataLst>
              <p:tags r:id="rId11"/>
            </p:custDataLst>
          </p:nvPr>
        </p:nvPicPr>
        <p:blipFill>
          <a:blip r:embed="rId12"/>
          <a:stretch>
            <a:fillRect/>
          </a:stretch>
        </p:blipFill>
        <p:spPr>
          <a:xfrm>
            <a:off x="816610" y="3657600"/>
            <a:ext cx="904875" cy="971550"/>
          </a:xfrm>
          <a:prstGeom prst="rect">
            <a:avLst/>
          </a:prstGeom>
        </p:spPr>
      </p:pic>
      <p:sp>
        <p:nvSpPr>
          <p:cNvPr id="14" name="文本框 13"/>
          <p:cNvSpPr txBox="1"/>
          <p:nvPr>
            <p:custDataLst>
              <p:tags r:id="rId13"/>
            </p:custDataLst>
          </p:nvPr>
        </p:nvSpPr>
        <p:spPr>
          <a:xfrm>
            <a:off x="228600" y="4653280"/>
            <a:ext cx="2174875" cy="275590"/>
          </a:xfrm>
          <a:prstGeom prst="rect">
            <a:avLst/>
          </a:prstGeom>
          <a:noFill/>
        </p:spPr>
        <p:txBody>
          <a:bodyPr wrap="square" rtlCol="0">
            <a:spAutoFit/>
          </a:bodyPr>
          <a:p>
            <a:r>
              <a:rPr lang="zh-CN" altLang="en-US" sz="1200"/>
              <a:t>大规模无标注数据做</a:t>
            </a:r>
            <a:r>
              <a:rPr lang="zh-CN" altLang="en-US" sz="1200" b="1"/>
              <a:t>预训练</a:t>
            </a:r>
            <a:endParaRPr lang="zh-CN" altLang="en-US" sz="1200" b="1"/>
          </a:p>
        </p:txBody>
      </p:sp>
      <p:sp>
        <p:nvSpPr>
          <p:cNvPr id="15" name="右箭头 14"/>
          <p:cNvSpPr/>
          <p:nvPr>
            <p:custDataLst>
              <p:tags r:id="rId14"/>
            </p:custDataLst>
          </p:nvPr>
        </p:nvSpPr>
        <p:spPr>
          <a:xfrm rot="5400000">
            <a:off x="1036955" y="5061585"/>
            <a:ext cx="372110" cy="1549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custDataLst>
              <p:tags r:id="rId15"/>
            </p:custDataLst>
          </p:nvPr>
        </p:nvSpPr>
        <p:spPr>
          <a:xfrm>
            <a:off x="330835" y="5486400"/>
            <a:ext cx="1779270" cy="762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底座模型</a:t>
            </a:r>
            <a:endParaRPr lang="zh-CN" altLang="en-US">
              <a:solidFill>
                <a:schemeClr val="tx1"/>
              </a:solidFill>
            </a:endParaRPr>
          </a:p>
        </p:txBody>
      </p:sp>
      <p:sp>
        <p:nvSpPr>
          <p:cNvPr id="17" name="右箭头 16"/>
          <p:cNvSpPr/>
          <p:nvPr>
            <p:custDataLst>
              <p:tags r:id="rId16"/>
            </p:custDataLst>
          </p:nvPr>
        </p:nvSpPr>
        <p:spPr>
          <a:xfrm>
            <a:off x="2174875" y="5791200"/>
            <a:ext cx="372110" cy="1549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 name="表格 2"/>
          <p:cNvGraphicFramePr/>
          <p:nvPr>
            <p:custDataLst>
              <p:tags r:id="rId2"/>
            </p:custDataLst>
          </p:nvPr>
        </p:nvGraphicFramePr>
        <p:xfrm>
          <a:off x="457200" y="2895600"/>
          <a:ext cx="4414520" cy="3738880"/>
        </p:xfrm>
        <a:graphic>
          <a:graphicData uri="http://schemas.openxmlformats.org/drawingml/2006/table">
            <a:tbl>
              <a:tblPr firstRow="1" bandRow="1">
                <a:tableStyleId>{5C22544A-7EE6-4342-B048-85BDC9FD1C3A}</a:tableStyleId>
              </a:tblPr>
              <a:tblGrid>
                <a:gridCol w="1945005"/>
                <a:gridCol w="1207770"/>
                <a:gridCol w="1261745"/>
              </a:tblGrid>
              <a:tr h="304800">
                <a:tc>
                  <a:txBody>
                    <a:bodyPr/>
                    <a:p>
                      <a:pPr>
                        <a:buNone/>
                      </a:pPr>
                      <a:r>
                        <a:rPr lang="zh-CN" altLang="en-US" sz="1400"/>
                        <a:t>开源模型</a:t>
                      </a:r>
                      <a:endParaRPr lang="zh-CN" altLang="en-US" sz="1400"/>
                    </a:p>
                  </a:txBody>
                  <a:tcPr/>
                </a:tc>
                <a:tc>
                  <a:txBody>
                    <a:bodyPr/>
                    <a:p>
                      <a:pPr>
                        <a:buNone/>
                      </a:pPr>
                      <a:r>
                        <a:rPr lang="zh-CN" altLang="en-US" sz="1400"/>
                        <a:t>模型参数量</a:t>
                      </a:r>
                      <a:endParaRPr lang="zh-CN" altLang="en-US" sz="1400"/>
                    </a:p>
                  </a:txBody>
                  <a:tcPr/>
                </a:tc>
                <a:tc>
                  <a:txBody>
                    <a:bodyPr/>
                    <a:p>
                      <a:pPr>
                        <a:buNone/>
                      </a:pPr>
                      <a:r>
                        <a:rPr lang="zh-CN" altLang="en-US" sz="1400"/>
                        <a:t>模型类型</a:t>
                      </a:r>
                      <a:endParaRPr lang="zh-CN" altLang="en-US" sz="1400"/>
                    </a:p>
                  </a:txBody>
                  <a:tcPr/>
                </a:tc>
              </a:tr>
              <a:tr h="304800">
                <a:tc>
                  <a:txBody>
                    <a:bodyPr/>
                    <a:p>
                      <a:pPr>
                        <a:buNone/>
                      </a:pPr>
                      <a:r>
                        <a:rPr lang="en-US" altLang="zh-CN" sz="1400"/>
                        <a:t>BLOOM</a:t>
                      </a:r>
                      <a:endParaRPr lang="en-US" altLang="zh-CN" sz="1400"/>
                    </a:p>
                  </a:txBody>
                  <a:tcPr/>
                </a:tc>
                <a:tc>
                  <a:txBody>
                    <a:bodyPr/>
                    <a:p>
                      <a:pPr>
                        <a:buNone/>
                      </a:pPr>
                      <a:r>
                        <a:rPr lang="en-US" altLang="zh-CN" sz="1400"/>
                        <a:t>1760</a:t>
                      </a:r>
                      <a:r>
                        <a:rPr lang="zh-CN" altLang="en-US" sz="1400"/>
                        <a:t>亿</a:t>
                      </a:r>
                      <a:endParaRPr lang="zh-CN" altLang="en-US" sz="1400"/>
                    </a:p>
                  </a:txBody>
                  <a:tcPr/>
                </a:tc>
                <a:tc>
                  <a:txBody>
                    <a:bodyPr/>
                    <a:p>
                      <a:pPr>
                        <a:buNone/>
                      </a:pPr>
                      <a:r>
                        <a:rPr lang="zh-CN" altLang="en-US" sz="1400"/>
                        <a:t>语言模型</a:t>
                      </a:r>
                      <a:endParaRPr lang="zh-CN" altLang="en-US" sz="1400"/>
                    </a:p>
                  </a:txBody>
                  <a:tcPr/>
                </a:tc>
              </a:tr>
              <a:tr h="319405">
                <a:tc>
                  <a:txBody>
                    <a:bodyPr/>
                    <a:p>
                      <a:pPr>
                        <a:buNone/>
                      </a:pPr>
                      <a:r>
                        <a:rPr lang="en-US" altLang="zh-CN" sz="1400"/>
                        <a:t>BLOOMZ</a:t>
                      </a:r>
                      <a:endParaRPr lang="en-US" altLang="zh-CN" sz="1400"/>
                    </a:p>
                  </a:txBody>
                  <a:tcPr/>
                </a:tc>
                <a:tc>
                  <a:txBody>
                    <a:bodyPr/>
                    <a:p>
                      <a:pPr>
                        <a:buNone/>
                      </a:pPr>
                      <a:r>
                        <a:rPr lang="en-US" altLang="zh-CN" sz="1400">
                          <a:sym typeface="+mn-ea"/>
                        </a:rPr>
                        <a:t>1760</a:t>
                      </a:r>
                      <a:r>
                        <a:rPr lang="zh-CN" altLang="en-US" sz="1400">
                          <a:sym typeface="+mn-ea"/>
                        </a:rPr>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LLaMA-1/2</a:t>
                      </a:r>
                      <a:endParaRPr lang="en-US" altLang="zh-CN" sz="1400"/>
                    </a:p>
                  </a:txBody>
                  <a:tcPr/>
                </a:tc>
                <a:tc>
                  <a:txBody>
                    <a:bodyPr/>
                    <a:p>
                      <a:pPr>
                        <a:buNone/>
                      </a:pPr>
                      <a:r>
                        <a:rPr lang="en-US" altLang="zh-CN" sz="1400"/>
                        <a:t>652</a:t>
                      </a:r>
                      <a:r>
                        <a:rPr lang="zh-CN" altLang="en-US" sz="1400"/>
                        <a:t>亿</a:t>
                      </a:r>
                      <a:endParaRPr lang="zh-CN" altLang="en-US" sz="1400"/>
                    </a:p>
                  </a:txBody>
                  <a:tcPr/>
                </a:tc>
                <a:tc>
                  <a:txBody>
                    <a:bodyPr/>
                    <a:p>
                      <a:pPr>
                        <a:buNone/>
                      </a:pPr>
                      <a:r>
                        <a:rPr lang="zh-CN" altLang="en-US" sz="1400"/>
                        <a:t>语言模型</a:t>
                      </a:r>
                      <a:endParaRPr lang="zh-CN" altLang="en-US" sz="1400"/>
                    </a:p>
                  </a:txBody>
                  <a:tcPr/>
                </a:tc>
              </a:tr>
              <a:tr h="304800">
                <a:tc>
                  <a:txBody>
                    <a:bodyPr/>
                    <a:p>
                      <a:pPr>
                        <a:buNone/>
                      </a:pPr>
                      <a:r>
                        <a:rPr lang="en-US" altLang="zh-CN" sz="1400"/>
                        <a:t>MOSS</a:t>
                      </a:r>
                      <a:endParaRPr lang="en-US" altLang="zh-CN" sz="1400"/>
                    </a:p>
                  </a:txBody>
                  <a:tcPr/>
                </a:tc>
                <a:tc>
                  <a:txBody>
                    <a:bodyPr/>
                    <a:p>
                      <a:pPr>
                        <a:buNone/>
                      </a:pPr>
                      <a:r>
                        <a:rPr lang="en-US" altLang="zh-CN" sz="1400"/>
                        <a:t>160</a:t>
                      </a:r>
                      <a:r>
                        <a:rPr lang="zh-CN" altLang="en-US" sz="1400"/>
                        <a:t>亿</a:t>
                      </a:r>
                      <a:endParaRPr lang="zh-CN" altLang="en-US" sz="1400"/>
                    </a:p>
                  </a:txBody>
                  <a:tcPr/>
                </a:tc>
                <a:tc>
                  <a:txBody>
                    <a:bodyPr/>
                    <a:p>
                      <a:pPr>
                        <a:buNone/>
                      </a:pPr>
                      <a:r>
                        <a:rPr lang="zh-CN" altLang="en-US" sz="1400" b="0"/>
                        <a:t>指令微调</a:t>
                      </a:r>
                      <a:endParaRPr lang="zh-CN" altLang="en-US" sz="1400" b="0"/>
                    </a:p>
                  </a:txBody>
                  <a:tcPr/>
                </a:tc>
              </a:tr>
              <a:tr h="304800">
                <a:tc>
                  <a:txBody>
                    <a:bodyPr/>
                    <a:p>
                      <a:pPr>
                        <a:buNone/>
                      </a:pPr>
                      <a:r>
                        <a:rPr lang="en-US" altLang="zh-CN" sz="1400"/>
                        <a:t>ChatGLM</a:t>
                      </a:r>
                      <a:r>
                        <a:rPr lang="zh-CN" altLang="en-US" sz="1400"/>
                        <a:t>（</a:t>
                      </a:r>
                      <a:r>
                        <a:rPr lang="en-US" altLang="zh-CN" sz="1400"/>
                        <a:t>1/2</a:t>
                      </a:r>
                      <a:r>
                        <a:rPr lang="zh-CN" altLang="en-US" sz="1400"/>
                        <a:t>）</a:t>
                      </a:r>
                      <a:endParaRPr lang="zh-CN" altLang="en-US" sz="1400"/>
                    </a:p>
                  </a:txBody>
                  <a:tcPr/>
                </a:tc>
                <a:tc>
                  <a:txBody>
                    <a:bodyPr/>
                    <a:p>
                      <a:pPr>
                        <a:buNone/>
                      </a:pPr>
                      <a:r>
                        <a:rPr lang="en-US" altLang="zh-CN" sz="1400"/>
                        <a:t>62</a:t>
                      </a:r>
                      <a:r>
                        <a:rPr lang="zh-CN" altLang="en-US" sz="1400"/>
                        <a:t>亿</a:t>
                      </a:r>
                      <a:endParaRPr lang="zh-CN" altLang="en-US" sz="1400"/>
                    </a:p>
                  </a:txBody>
                  <a:tcPr/>
                </a:tc>
                <a:tc>
                  <a:txBody>
                    <a:bodyPr/>
                    <a:p>
                      <a:pPr>
                        <a:buNone/>
                      </a:pPr>
                      <a:r>
                        <a:rPr lang="zh-CN" altLang="en-US" sz="1400" b="0"/>
                        <a:t>指令微调</a:t>
                      </a:r>
                      <a:endParaRPr lang="zh-CN" altLang="en-US" sz="1400" b="0"/>
                    </a:p>
                  </a:txBody>
                  <a:tcPr/>
                </a:tc>
              </a:tr>
              <a:tr h="304800">
                <a:tc>
                  <a:txBody>
                    <a:bodyPr/>
                    <a:p>
                      <a:pPr>
                        <a:buNone/>
                      </a:pPr>
                      <a:r>
                        <a:rPr lang="en-US" altLang="zh-CN" sz="1400"/>
                        <a:t>Alpaca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b="0"/>
                        <a:t>指令微调</a:t>
                      </a:r>
                      <a:endParaRPr lang="zh-CN" altLang="en-US" sz="1400" b="0"/>
                    </a:p>
                  </a:txBody>
                  <a:tcPr/>
                </a:tc>
              </a:tr>
              <a:tr h="371475">
                <a:tc>
                  <a:txBody>
                    <a:bodyPr/>
                    <a:p>
                      <a:pPr>
                        <a:buNone/>
                      </a:pPr>
                      <a:r>
                        <a:rPr lang="en-US" altLang="zh-CN" sz="1400"/>
                        <a:t>Chinese-LLaMA-Alpaca</a:t>
                      </a:r>
                      <a:endParaRPr lang="en-US" altLang="zh-CN" sz="1400"/>
                    </a:p>
                  </a:txBody>
                  <a:tcPr/>
                </a:tc>
                <a:tc>
                  <a:txBody>
                    <a:bodyPr/>
                    <a:p>
                      <a:pPr>
                        <a:buNone/>
                      </a:pPr>
                      <a:r>
                        <a:rPr lang="en-US" altLang="zh-CN" sz="1400"/>
                        <a:t>67</a:t>
                      </a:r>
                      <a:r>
                        <a:rPr lang="zh-CN" altLang="en-US" sz="1400"/>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Vincuna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OpenLL</a:t>
                      </a:r>
                      <a:r>
                        <a:rPr lang="en-US" altLang="zh-CN" sz="1400"/>
                        <a:t>aMA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a:t>语言</a:t>
                      </a:r>
                      <a:r>
                        <a:rPr lang="zh-CN" altLang="en-US" sz="1400"/>
                        <a:t>模型</a:t>
                      </a:r>
                      <a:endParaRPr lang="zh-CN" altLang="en-US" sz="1400"/>
                    </a:p>
                  </a:txBody>
                  <a:tcPr/>
                </a:tc>
              </a:tr>
              <a:tr h="304800">
                <a:tc>
                  <a:txBody>
                    <a:bodyPr/>
                    <a:p>
                      <a:pPr>
                        <a:buNone/>
                      </a:pPr>
                      <a:r>
                        <a:rPr lang="en-US" altLang="zh-CN" sz="1400"/>
                        <a:t>BaiC</a:t>
                      </a:r>
                      <a:r>
                        <a:rPr lang="en-US" altLang="zh-CN" sz="1400"/>
                        <a:t>huan</a:t>
                      </a:r>
                      <a:endParaRPr lang="en-US" altLang="zh-CN" sz="1400"/>
                    </a:p>
                  </a:txBody>
                  <a:tcPr/>
                </a:tc>
                <a:tc>
                  <a:txBody>
                    <a:bodyPr/>
                    <a:p>
                      <a:pPr>
                        <a:buNone/>
                      </a:pPr>
                      <a:r>
                        <a:rPr lang="en-US" altLang="zh-CN" sz="1400" b="1"/>
                        <a:t>70</a:t>
                      </a:r>
                      <a:r>
                        <a:rPr lang="zh-CN" altLang="en-US" sz="1400" b="1"/>
                        <a:t>亿</a:t>
                      </a:r>
                      <a:endParaRPr lang="zh-CN" altLang="en-US" sz="1400" b="1"/>
                    </a:p>
                  </a:txBody>
                  <a:tcPr/>
                </a:tc>
                <a:tc>
                  <a:txBody>
                    <a:bodyPr/>
                    <a:p>
                      <a:pPr>
                        <a:buNone/>
                      </a:pPr>
                      <a:r>
                        <a:rPr lang="zh-CN" altLang="en-US" sz="1400"/>
                        <a:t>指令微调</a:t>
                      </a:r>
                      <a:endParaRPr lang="zh-CN" altLang="en-US" sz="1400"/>
                    </a:p>
                  </a:txBody>
                  <a:tcPr/>
                </a:tc>
              </a:tr>
              <a:tr h="304800">
                <a:tc>
                  <a:txBody>
                    <a:bodyPr/>
                    <a:p>
                      <a:pPr>
                        <a:buNone/>
                      </a:pPr>
                      <a:r>
                        <a:rPr lang="en-US" altLang="zh-CN" sz="1400"/>
                        <a:t>...</a:t>
                      </a:r>
                      <a:endParaRPr lang="en-US" altLang="zh-CN" sz="1400"/>
                    </a:p>
                  </a:txBody>
                  <a:tcPr/>
                </a:tc>
                <a:tc>
                  <a:txBody>
                    <a:bodyPr/>
                    <a:p>
                      <a:pPr>
                        <a:buNone/>
                      </a:pPr>
                      <a:r>
                        <a:rPr lang="en-US" altLang="zh-CN" sz="1400" b="1"/>
                        <a:t>...</a:t>
                      </a:r>
                      <a:endParaRPr lang="en-US" altLang="zh-CN" sz="1400" b="1"/>
                    </a:p>
                  </a:txBody>
                  <a:tcPr/>
                </a:tc>
                <a:tc>
                  <a:txBody>
                    <a:bodyPr/>
                    <a:p>
                      <a:pPr>
                        <a:buNone/>
                      </a:pPr>
                      <a:r>
                        <a:rPr lang="en-US" altLang="zh-CN" sz="1400"/>
                        <a:t>...</a:t>
                      </a:r>
                      <a:endParaRPr lang="en-US" altLang="zh-CN" sz="1400"/>
                    </a:p>
                  </a:txBody>
                  <a:tcPr/>
                </a:tc>
              </a:tr>
            </a:tbl>
          </a:graphicData>
        </a:graphic>
      </p:graphicFrame>
      <p:graphicFrame>
        <p:nvGraphicFramePr>
          <p:cNvPr id="2" name="表格 1"/>
          <p:cNvGraphicFramePr/>
          <p:nvPr>
            <p:custDataLst>
              <p:tags r:id="rId3"/>
            </p:custDataLst>
          </p:nvPr>
        </p:nvGraphicFramePr>
        <p:xfrm>
          <a:off x="5029200" y="2895600"/>
          <a:ext cx="6864985" cy="3862070"/>
        </p:xfrm>
        <a:graphic>
          <a:graphicData uri="http://schemas.openxmlformats.org/drawingml/2006/table">
            <a:tbl>
              <a:tblPr firstRow="1" bandRow="1">
                <a:tableStyleId>{5C22544A-7EE6-4342-B048-85BDC9FD1C3A}</a:tableStyleId>
              </a:tblPr>
              <a:tblGrid>
                <a:gridCol w="1914525"/>
                <a:gridCol w="4950460"/>
              </a:tblGrid>
              <a:tr h="304800">
                <a:tc>
                  <a:txBody>
                    <a:bodyPr/>
                    <a:p>
                      <a:pPr>
                        <a:buNone/>
                      </a:pPr>
                      <a:r>
                        <a:rPr lang="zh-CN" altLang="en-US" sz="1400"/>
                        <a:t>微调方法</a:t>
                      </a:r>
                      <a:endParaRPr lang="zh-CN" altLang="en-US" sz="1400"/>
                    </a:p>
                  </a:txBody>
                  <a:tcPr/>
                </a:tc>
                <a:tc>
                  <a:txBody>
                    <a:bodyPr/>
                    <a:p>
                      <a:pPr>
                        <a:buNone/>
                      </a:pPr>
                      <a:r>
                        <a:rPr lang="zh-CN" altLang="en-US" sz="1400"/>
                        <a:t>特点</a:t>
                      </a:r>
                      <a:endParaRPr lang="zh-CN" altLang="en-US" sz="1400"/>
                    </a:p>
                  </a:txBody>
                  <a:tcPr/>
                </a:tc>
              </a:tr>
              <a:tr h="304800">
                <a:tc>
                  <a:txBody>
                    <a:bodyPr/>
                    <a:p>
                      <a:pPr>
                        <a:buNone/>
                      </a:pPr>
                      <a:r>
                        <a:rPr lang="zh-CN" altLang="en-US" sz="1400"/>
                        <a:t>全参数微调</a:t>
                      </a:r>
                      <a:endParaRPr lang="zh-CN" altLang="en-US" sz="1400"/>
                    </a:p>
                  </a:txBody>
                  <a:tcPr/>
                </a:tc>
                <a:tc>
                  <a:txBody>
                    <a:bodyPr/>
                    <a:p>
                      <a:pPr>
                        <a:buNone/>
                      </a:pPr>
                      <a:r>
                        <a:rPr lang="zh-CN" altLang="en-US" sz="1400"/>
                        <a:t>需要较大算力</a:t>
                      </a:r>
                      <a:endParaRPr lang="zh-CN" altLang="en-US" sz="1400"/>
                    </a:p>
                  </a:txBody>
                  <a:tcPr/>
                </a:tc>
              </a:tr>
              <a:tr h="304800">
                <a:tc>
                  <a:txBody>
                    <a:bodyPr/>
                    <a:p>
                      <a:pPr>
                        <a:buNone/>
                      </a:pPr>
                      <a:r>
                        <a:rPr lang="zh-CN" altLang="en-US" sz="1400"/>
                        <a:t>部分参数微调</a:t>
                      </a:r>
                      <a:endParaRPr lang="zh-CN" altLang="en-US" sz="1400"/>
                    </a:p>
                  </a:txBody>
                  <a:tcPr/>
                </a:tc>
                <a:tc>
                  <a:txBody>
                    <a:bodyPr/>
                    <a:p>
                      <a:pPr>
                        <a:buNone/>
                      </a:pPr>
                      <a:r>
                        <a:rPr lang="zh-CN" altLang="en-US" sz="1400">
                          <a:sym typeface="+mn-ea"/>
                        </a:rPr>
                        <a:t>需要较大算力</a:t>
                      </a:r>
                      <a:endParaRPr lang="zh-CN" altLang="en-US" sz="1400">
                        <a:sym typeface="+mn-ea"/>
                      </a:endParaRPr>
                    </a:p>
                  </a:txBody>
                  <a:tcPr/>
                </a:tc>
              </a:tr>
              <a:tr h="448310">
                <a:tc>
                  <a:txBody>
                    <a:bodyPr/>
                    <a:p>
                      <a:pPr>
                        <a:buNone/>
                      </a:pPr>
                      <a:r>
                        <a:rPr lang="en-US" altLang="zh-CN" sz="1400" b="1"/>
                        <a:t>LoRA</a:t>
                      </a:r>
                      <a:endParaRPr lang="en-US" altLang="zh-CN" sz="1400" b="1"/>
                    </a:p>
                  </a:txBody>
                  <a:tcPr/>
                </a:tc>
                <a:tc>
                  <a:txBody>
                    <a:bodyPr/>
                    <a:p>
                      <a:pPr>
                        <a:buNone/>
                      </a:pPr>
                      <a:r>
                        <a:rPr lang="zh-CN" altLang="en-US" sz="1400"/>
                        <a:t>主流方法，冻结预训练权重，额外训练一些参数并应用在预训练权重矩阵中</a:t>
                      </a:r>
                      <a:endParaRPr lang="zh-CN" altLang="en-US" sz="1400"/>
                    </a:p>
                  </a:txBody>
                  <a:tcPr/>
                </a:tc>
              </a:tr>
              <a:tr h="483235">
                <a:tc>
                  <a:txBody>
                    <a:bodyPr/>
                    <a:p>
                      <a:pPr>
                        <a:buNone/>
                      </a:pPr>
                      <a:r>
                        <a:rPr lang="en-US" altLang="zh-CN" sz="1400"/>
                        <a:t>QL</a:t>
                      </a:r>
                      <a:r>
                        <a:rPr lang="en-US" altLang="zh-CN" sz="1400"/>
                        <a:t>oRA</a:t>
                      </a:r>
                      <a:endParaRPr lang="en-US" altLang="zh-CN" sz="1400"/>
                    </a:p>
                  </a:txBody>
                  <a:tcPr/>
                </a:tc>
                <a:tc>
                  <a:txBody>
                    <a:bodyPr/>
                    <a:p>
                      <a:pPr>
                        <a:buNone/>
                      </a:pPr>
                      <a:r>
                        <a:rPr lang="zh-CN" altLang="en-US" sz="1400"/>
                        <a:t>主流方法，类似</a:t>
                      </a:r>
                      <a:r>
                        <a:rPr lang="en-US" altLang="zh-CN" sz="1400"/>
                        <a:t>LoRA</a:t>
                      </a:r>
                      <a:r>
                        <a:rPr lang="zh-CN" altLang="en-US" sz="1400"/>
                        <a:t>，不过在加载预训练权重的时候把权重先进行</a:t>
                      </a:r>
                      <a:r>
                        <a:rPr lang="en-US" altLang="zh-CN" sz="1400"/>
                        <a:t>4-bit</a:t>
                      </a:r>
                      <a:r>
                        <a:rPr lang="zh-CN" altLang="en-US" sz="1400"/>
                        <a:t>量化，减少</a:t>
                      </a:r>
                      <a:r>
                        <a:rPr lang="zh-CN" altLang="en-US" sz="1400"/>
                        <a:t>参数</a:t>
                      </a:r>
                      <a:endParaRPr lang="zh-CN" altLang="en-US" sz="1400"/>
                    </a:p>
                  </a:txBody>
                  <a:tcPr/>
                </a:tc>
              </a:tr>
              <a:tr h="304800">
                <a:tc>
                  <a:txBody>
                    <a:bodyPr/>
                    <a:p>
                      <a:pPr>
                        <a:buNone/>
                      </a:pPr>
                      <a:r>
                        <a:rPr lang="zh-CN" altLang="en-US" sz="1400">
                          <a:sym typeface="+mn-ea"/>
                        </a:rPr>
                        <a:t>P-Tuning V2</a:t>
                      </a:r>
                      <a:endParaRPr lang="en-US" altLang="zh-CN" sz="1400"/>
                    </a:p>
                  </a:txBody>
                  <a:tcPr/>
                </a:tc>
                <a:tc>
                  <a:txBody>
                    <a:bodyPr/>
                    <a:p>
                      <a:pPr>
                        <a:buNone/>
                      </a:pPr>
                      <a:r>
                        <a:rPr lang="en-US" altLang="zh-CN" sz="1400"/>
                        <a:t>-</a:t>
                      </a:r>
                      <a:endParaRPr lang="zh-CN" altLang="en-US" sz="1400"/>
                    </a:p>
                  </a:txBody>
                  <a:tcPr/>
                </a:tc>
              </a:tr>
              <a:tr h="304800">
                <a:tc>
                  <a:txBody>
                    <a:bodyPr/>
                    <a:p>
                      <a:pPr>
                        <a:buNone/>
                      </a:pPr>
                      <a:r>
                        <a:rPr lang="en-US" altLang="zh-CN" sz="1400">
                          <a:sym typeface="+mn-ea"/>
                        </a:rPr>
                        <a:t>Freeze</a:t>
                      </a:r>
                      <a:endParaRPr lang="en-US" altLang="zh-CN" sz="1400"/>
                    </a:p>
                  </a:txBody>
                  <a:tcPr/>
                </a:tc>
                <a:tc>
                  <a:txBody>
                    <a:bodyPr/>
                    <a:p>
                      <a:pPr>
                        <a:buNone/>
                      </a:pPr>
                      <a:r>
                        <a:rPr lang="en-US" altLang="zh-CN" sz="1400"/>
                        <a:t>-</a:t>
                      </a:r>
                      <a:endParaRPr lang="en-US" altLang="zh-CN" sz="1400"/>
                    </a:p>
                  </a:txBody>
                  <a:tcPr/>
                </a:tc>
              </a:tr>
              <a:tr h="328930">
                <a:tc>
                  <a:txBody>
                    <a:bodyPr/>
                    <a:p>
                      <a:pPr>
                        <a:buNone/>
                      </a:pPr>
                      <a:r>
                        <a:rPr lang="en-US" altLang="zh-CN" sz="1400"/>
                        <a:t>LOMO</a:t>
                      </a:r>
                      <a:endParaRPr lang="en-US" altLang="zh-CN" sz="1400"/>
                    </a:p>
                  </a:txBody>
                  <a:tcPr/>
                </a:tc>
                <a:tc>
                  <a:txBody>
                    <a:bodyPr/>
                    <a:p>
                      <a:pPr>
                        <a:buNone/>
                      </a:pPr>
                      <a:r>
                        <a:rPr lang="en-US" altLang="zh-CN" sz="1400"/>
                        <a:t>-</a:t>
                      </a:r>
                      <a:endParaRPr lang="en-US" altLang="zh-CN" sz="1400"/>
                    </a:p>
                  </a:txBody>
                  <a:tcPr/>
                </a:tc>
              </a:tr>
              <a:tr h="287020">
                <a:tc>
                  <a:txBody>
                    <a:bodyPr/>
                    <a:p>
                      <a:pPr>
                        <a:buNone/>
                      </a:pPr>
                      <a:r>
                        <a:rPr lang="en-US" altLang="zh-CN" sz="1400"/>
                        <a:t>L</a:t>
                      </a:r>
                      <a:r>
                        <a:rPr lang="en-US" altLang="zh-CN" sz="1400"/>
                        <a:t>oRA-FA</a:t>
                      </a:r>
                      <a:endParaRPr lang="en-US" altLang="zh-CN" sz="1400"/>
                    </a:p>
                  </a:txBody>
                  <a:tcPr/>
                </a:tc>
                <a:tc>
                  <a:txBody>
                    <a:bodyPr/>
                    <a:p>
                      <a:pPr>
                        <a:buNone/>
                      </a:pPr>
                      <a:r>
                        <a:rPr lang="en-US" sz="1400"/>
                        <a:t>https://arxiv.org/abs/2308.03303</a:t>
                      </a:r>
                      <a:endParaRPr lang="en-US" sz="1400"/>
                    </a:p>
                  </a:txBody>
                  <a:tcPr/>
                </a:tc>
              </a:tr>
              <a:tr h="334010">
                <a:tc>
                  <a:txBody>
                    <a:bodyPr/>
                    <a:p>
                      <a:pPr>
                        <a:buNone/>
                      </a:pPr>
                      <a:r>
                        <a:rPr lang="en-US" altLang="zh-CN" sz="1400"/>
                        <a:t>ReL</a:t>
                      </a:r>
                      <a:r>
                        <a:rPr lang="en-US" altLang="zh-CN" sz="1400"/>
                        <a:t>oRA</a:t>
                      </a:r>
                      <a:endParaRPr lang="en-US" altLang="zh-CN" sz="1400"/>
                    </a:p>
                  </a:txBody>
                  <a:tcPr/>
                </a:tc>
                <a:tc>
                  <a:txBody>
                    <a:bodyPr/>
                    <a:p>
                      <a:pPr>
                        <a:buNone/>
                      </a:pPr>
                      <a:r>
                        <a:rPr lang="en-US" altLang="en-US" sz="1400"/>
                        <a:t>https://arxiv.org/abs/2307.05695</a:t>
                      </a:r>
                      <a:endParaRPr lang="en-US" altLang="en-US" sz="1400"/>
                    </a:p>
                  </a:txBody>
                  <a:tcPr/>
                </a:tc>
              </a:tr>
              <a:tr h="334010">
                <a:tc>
                  <a:txBody>
                    <a:bodyPr/>
                    <a:p>
                      <a:pPr>
                        <a:buNone/>
                      </a:pPr>
                      <a:r>
                        <a:rPr lang="en-US" altLang="zh-CN" sz="1400"/>
                        <a:t>...</a:t>
                      </a:r>
                      <a:endParaRPr lang="en-US" altLang="zh-CN" sz="1400"/>
                    </a:p>
                  </a:txBody>
                  <a:tcPr/>
                </a:tc>
                <a:tc>
                  <a:txBody>
                    <a:bodyPr/>
                    <a:p>
                      <a:pPr>
                        <a:buNone/>
                      </a:pPr>
                      <a:r>
                        <a:rPr lang="en-US" altLang="en-US" sz="1400"/>
                        <a:t>...</a:t>
                      </a:r>
                      <a:endParaRPr lang="en-US" altLang="en-US" sz="1400"/>
                    </a:p>
                  </a:txBody>
                  <a:tcPr/>
                </a:tc>
              </a:tr>
            </a:tbl>
          </a:graphicData>
        </a:graphic>
      </p:graphicFrame>
      <p:sp>
        <p:nvSpPr>
          <p:cNvPr id="6" name="文本框 5"/>
          <p:cNvSpPr txBox="1"/>
          <p:nvPr>
            <p:custDataLst>
              <p:tags r:id="rId4"/>
            </p:custDataLst>
          </p:nvPr>
        </p:nvSpPr>
        <p:spPr>
          <a:xfrm>
            <a:off x="838200" y="1266190"/>
            <a:ext cx="10660380" cy="1476375"/>
          </a:xfrm>
          <a:prstGeom prst="rect">
            <a:avLst/>
          </a:prstGeom>
          <a:noFill/>
        </p:spPr>
        <p:txBody>
          <a:bodyPr wrap="square" rtlCol="0">
            <a:spAutoFit/>
          </a:bodyPr>
          <a:p>
            <a:pPr marL="285750" indent="-285750">
              <a:buFont typeface="Arial" panose="020B0604020202020204" pitchFamily="34" charset="0"/>
              <a:buChar char="•"/>
            </a:pPr>
            <a:r>
              <a:rPr lang="zh-CN" altLang="en-US" b="1"/>
              <a:t>底座模型</a:t>
            </a:r>
            <a:r>
              <a:rPr lang="zh-CN" altLang="en-US"/>
              <a:t>类似于传统任务中经常提到的预训练模型，在公开的超大数据集上训练而来的权重。由于预训练权重已经学习了大量的特征和模式，因此可以在新的任务中</a:t>
            </a:r>
            <a:r>
              <a:rPr lang="zh-CN" altLang="en-US"/>
              <a:t>可以加速模型的收敛，并提高模型的准确率；</a:t>
            </a:r>
            <a:endParaRPr lang="zh-CN" altLang="en-US"/>
          </a:p>
          <a:p>
            <a:pPr marL="285750" indent="-285750">
              <a:buFont typeface="Arial" panose="020B0604020202020204" pitchFamily="34" charset="0"/>
              <a:buChar char="•"/>
            </a:pPr>
            <a:r>
              <a:rPr lang="en-US" altLang="zh-CN"/>
              <a:t>LLM</a:t>
            </a:r>
            <a:r>
              <a:rPr lang="zh-CN" altLang="en-US"/>
              <a:t>中的微调方法包含有全参数微调、部分参数微调、</a:t>
            </a:r>
            <a:r>
              <a:rPr lang="en-US" altLang="zh-CN"/>
              <a:t>LoRA</a:t>
            </a:r>
            <a:r>
              <a:rPr lang="zh-CN" altLang="en-US"/>
              <a:t>、</a:t>
            </a:r>
            <a:r>
              <a:rPr lang="en-US" altLang="zh-CN"/>
              <a:t>QLoRA</a:t>
            </a:r>
            <a:r>
              <a:rPr lang="zh-CN" altLang="en-US"/>
              <a:t>、P-Tuning V2、</a:t>
            </a:r>
            <a:r>
              <a:rPr lang="en-US" altLang="zh-CN"/>
              <a:t>Freeze</a:t>
            </a:r>
            <a:r>
              <a:rPr lang="zh-CN" altLang="en-US"/>
              <a:t>、</a:t>
            </a:r>
            <a:r>
              <a:rPr lang="en-US" altLang="zh-CN"/>
              <a:t>LOMO</a:t>
            </a:r>
            <a:r>
              <a:rPr lang="zh-CN" altLang="en-US"/>
              <a:t>等。其中，全参数微调和部分参数微调跟传统任务中的迁移学习中所使用的方法</a:t>
            </a:r>
            <a:r>
              <a:rPr lang="zh-CN" altLang="en-US"/>
              <a:t>类似；</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10107" y="53710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model"/>
          <p:cNvPicPr>
            <a:picLocks noChangeAspect="1"/>
          </p:cNvPicPr>
          <p:nvPr>
            <p:custDataLst>
              <p:tags r:id="rId3"/>
            </p:custDataLst>
          </p:nvPr>
        </p:nvPicPr>
        <p:blipFill>
          <a:blip r:embed="rId4"/>
          <a:stretch>
            <a:fillRect/>
          </a:stretch>
        </p:blipFill>
        <p:spPr>
          <a:xfrm>
            <a:off x="1067435" y="4038600"/>
            <a:ext cx="4497070" cy="1923415"/>
          </a:xfrm>
          <a:prstGeom prst="rect">
            <a:avLst/>
          </a:prstGeom>
        </p:spPr>
      </p:pic>
      <p:pic>
        <p:nvPicPr>
          <p:cNvPr id="20" name="图片 19" descr="xrayglm"/>
          <p:cNvPicPr>
            <a:picLocks noChangeAspect="1"/>
          </p:cNvPicPr>
          <p:nvPr>
            <p:custDataLst>
              <p:tags r:id="rId5"/>
            </p:custDataLst>
          </p:nvPr>
        </p:nvPicPr>
        <p:blipFill>
          <a:blip r:embed="rId6"/>
          <a:stretch>
            <a:fillRect/>
          </a:stretch>
        </p:blipFill>
        <p:spPr>
          <a:xfrm>
            <a:off x="6579235" y="3971925"/>
            <a:ext cx="4064000" cy="2056765"/>
          </a:xfrm>
          <a:prstGeom prst="rect">
            <a:avLst/>
          </a:prstGeom>
        </p:spPr>
      </p:pic>
      <p:sp>
        <p:nvSpPr>
          <p:cNvPr id="21" name="B.说明文字"/>
          <p:cNvSpPr txBox="1"/>
          <p:nvPr>
            <p:custDataLst>
              <p:tags r:id="rId7"/>
            </p:custDataLst>
          </p:nvPr>
        </p:nvSpPr>
        <p:spPr>
          <a:xfrm>
            <a:off x="1143820" y="3352678"/>
            <a:ext cx="4239260" cy="6553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marL="342900" indent="-342900" algn="l">
              <a:buFont typeface="Arial" panose="020B0604020202020204" pitchFamily="34" charset="0"/>
              <a:buChar char="•"/>
            </a:pPr>
            <a:r>
              <a:rPr lang="en-US" sz="1800"/>
              <a:t>ChatGenTitle-</a:t>
            </a:r>
            <a:r>
              <a:rPr lang="zh-CN" altLang="en-US" sz="1800"/>
              <a:t>论文摘要生成题目</a:t>
            </a:r>
            <a:r>
              <a:rPr lang="zh-CN" altLang="en-US" sz="1800"/>
              <a:t>大模型</a:t>
            </a:r>
            <a:endParaRPr lang="zh-CN" altLang="en-US" sz="1800"/>
          </a:p>
          <a:p>
            <a:pPr marL="342900" indent="-342900" algn="l">
              <a:buFont typeface="Arial" panose="020B0604020202020204" pitchFamily="34" charset="0"/>
              <a:buChar char="•"/>
            </a:pPr>
            <a:r>
              <a:rPr lang="en-US" altLang="zh-CN" sz="1800"/>
              <a:t>Stars</a:t>
            </a:r>
            <a:r>
              <a:rPr lang="zh-CN" altLang="en-US" sz="1800"/>
              <a:t>：</a:t>
            </a:r>
            <a:r>
              <a:rPr lang="en-US" altLang="zh-CN" sz="1800"/>
              <a:t>558</a:t>
            </a:r>
            <a:endParaRPr lang="en-US" altLang="zh-CN" sz="1800"/>
          </a:p>
        </p:txBody>
      </p:sp>
      <p:sp>
        <p:nvSpPr>
          <p:cNvPr id="22" name="B.说明文字"/>
          <p:cNvSpPr txBox="1"/>
          <p:nvPr>
            <p:custDataLst>
              <p:tags r:id="rId8"/>
            </p:custDataLst>
          </p:nvPr>
        </p:nvSpPr>
        <p:spPr>
          <a:xfrm>
            <a:off x="1143820" y="5992373"/>
            <a:ext cx="3760470" cy="6553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marL="342900" indent="-342900" algn="l">
              <a:buFont typeface="Arial" panose="020B0604020202020204" pitchFamily="34" charset="0"/>
              <a:buChar char="•"/>
            </a:pPr>
            <a:r>
              <a:rPr lang="en-US" sz="1800"/>
              <a:t>MedQA-ChatGLM-</a:t>
            </a:r>
            <a:r>
              <a:rPr lang="zh-CN" altLang="en-US" sz="1800"/>
              <a:t>医疗问答大模型</a:t>
            </a:r>
            <a:endParaRPr lang="zh-CN" altLang="en-US" sz="1800"/>
          </a:p>
          <a:p>
            <a:pPr marL="342900" indent="-342900" algn="l">
              <a:buFont typeface="Arial" panose="020B0604020202020204" pitchFamily="34" charset="0"/>
              <a:buChar char="•"/>
            </a:pPr>
            <a:r>
              <a:rPr lang="en-US" altLang="zh-CN" sz="1800"/>
              <a:t>Stars</a:t>
            </a:r>
            <a:r>
              <a:rPr lang="zh-CN" altLang="en-US" sz="1800"/>
              <a:t>：</a:t>
            </a:r>
            <a:r>
              <a:rPr lang="en-US" altLang="zh-CN" sz="1800"/>
              <a:t>231</a:t>
            </a:r>
            <a:endParaRPr lang="en-US" altLang="zh-CN" sz="1800"/>
          </a:p>
        </p:txBody>
      </p:sp>
      <p:sp>
        <p:nvSpPr>
          <p:cNvPr id="23" name="B.说明文字"/>
          <p:cNvSpPr txBox="1"/>
          <p:nvPr>
            <p:custDataLst>
              <p:tags r:id="rId9"/>
            </p:custDataLst>
          </p:nvPr>
        </p:nvSpPr>
        <p:spPr>
          <a:xfrm>
            <a:off x="6630220" y="3383158"/>
            <a:ext cx="3609340" cy="6553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marL="342900" indent="-342900" algn="l">
              <a:buFont typeface="Arial" panose="020B0604020202020204" pitchFamily="34" charset="0"/>
              <a:buChar char="•"/>
            </a:pPr>
            <a:r>
              <a:rPr lang="en-US" sz="1800"/>
              <a:t>CareLlama-</a:t>
            </a:r>
            <a:r>
              <a:rPr lang="zh-CN" altLang="en-US" sz="1800"/>
              <a:t>基于</a:t>
            </a:r>
            <a:r>
              <a:rPr lang="en-US" altLang="zh-CN" sz="1800"/>
              <a:t>LLama</a:t>
            </a:r>
            <a:r>
              <a:rPr lang="zh-CN" altLang="en-US" sz="1800"/>
              <a:t>的医疗</a:t>
            </a:r>
            <a:r>
              <a:rPr lang="en-US" altLang="zh-CN" sz="1800"/>
              <a:t>LLM</a:t>
            </a:r>
            <a:endParaRPr lang="zh-CN" altLang="en-US" sz="1800"/>
          </a:p>
          <a:p>
            <a:pPr marL="342900" indent="-342900" algn="l">
              <a:buFont typeface="Arial" panose="020B0604020202020204" pitchFamily="34" charset="0"/>
              <a:buChar char="•"/>
            </a:pPr>
            <a:r>
              <a:rPr lang="en-US" altLang="zh-CN" sz="1800"/>
              <a:t>Stars</a:t>
            </a:r>
            <a:r>
              <a:rPr lang="zh-CN" altLang="en-US" sz="1800"/>
              <a:t>：</a:t>
            </a:r>
            <a:r>
              <a:rPr lang="en-US" altLang="zh-CN" sz="1800"/>
              <a:t>30</a:t>
            </a:r>
            <a:endParaRPr lang="en-US" altLang="zh-CN" sz="1800"/>
          </a:p>
        </p:txBody>
      </p:sp>
      <p:sp>
        <p:nvSpPr>
          <p:cNvPr id="24" name="B.说明文字"/>
          <p:cNvSpPr txBox="1"/>
          <p:nvPr>
            <p:custDataLst>
              <p:tags r:id="rId10"/>
            </p:custDataLst>
          </p:nvPr>
        </p:nvSpPr>
        <p:spPr>
          <a:xfrm>
            <a:off x="6630220" y="6028568"/>
            <a:ext cx="3299460" cy="6553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marL="342900" indent="-342900" algn="l">
              <a:buFont typeface="Arial" panose="020B0604020202020204" pitchFamily="34" charset="0"/>
              <a:buChar char="•"/>
            </a:pPr>
            <a:r>
              <a:rPr lang="en-US" sz="1800"/>
              <a:t>XrayGLM-X</a:t>
            </a:r>
            <a:r>
              <a:rPr lang="zh-CN" altLang="en-US" sz="1800"/>
              <a:t>光</a:t>
            </a:r>
            <a:r>
              <a:rPr lang="zh-CN" altLang="en-US" sz="1800"/>
              <a:t>医疗多模态</a:t>
            </a:r>
            <a:r>
              <a:rPr lang="zh-CN" altLang="en-US" sz="1800"/>
              <a:t>模型</a:t>
            </a:r>
            <a:endParaRPr lang="zh-CN" altLang="en-US" sz="1800"/>
          </a:p>
          <a:p>
            <a:pPr marL="342900" indent="-342900" algn="l">
              <a:buFont typeface="Arial" panose="020B0604020202020204" pitchFamily="34" charset="0"/>
              <a:buChar char="•"/>
            </a:pPr>
            <a:r>
              <a:rPr lang="en-US" altLang="zh-CN" sz="1800"/>
              <a:t>Stars</a:t>
            </a:r>
            <a:r>
              <a:rPr lang="zh-CN" altLang="en-US" sz="1800"/>
              <a:t>：</a:t>
            </a:r>
            <a:r>
              <a:rPr lang="en-US" altLang="zh-CN" sz="1800"/>
              <a:t>550</a:t>
            </a:r>
            <a:endParaRPr lang="en-US" altLang="zh-CN" sz="1800"/>
          </a:p>
        </p:txBody>
      </p:sp>
      <p:pic>
        <p:nvPicPr>
          <p:cNvPr id="25" name="图片 24" descr="usage"/>
          <p:cNvPicPr>
            <a:picLocks noChangeAspect="1"/>
          </p:cNvPicPr>
          <p:nvPr>
            <p:custDataLst>
              <p:tags r:id="rId11"/>
            </p:custDataLst>
          </p:nvPr>
        </p:nvPicPr>
        <p:blipFill>
          <a:blip r:embed="rId12"/>
          <a:stretch>
            <a:fillRect/>
          </a:stretch>
        </p:blipFill>
        <p:spPr>
          <a:xfrm>
            <a:off x="1219835" y="1266190"/>
            <a:ext cx="3804285" cy="2112645"/>
          </a:xfrm>
          <a:prstGeom prst="rect">
            <a:avLst/>
          </a:prstGeom>
        </p:spPr>
      </p:pic>
      <p:pic>
        <p:nvPicPr>
          <p:cNvPr id="27" name="图片 26"/>
          <p:cNvPicPr>
            <a:picLocks noChangeAspect="1"/>
          </p:cNvPicPr>
          <p:nvPr>
            <p:custDataLst>
              <p:tags r:id="rId13"/>
            </p:custDataLst>
          </p:nvPr>
        </p:nvPicPr>
        <p:blipFill>
          <a:blip r:embed="rId14"/>
          <a:stretch>
            <a:fillRect/>
          </a:stretch>
        </p:blipFill>
        <p:spPr>
          <a:xfrm>
            <a:off x="6629400" y="1143000"/>
            <a:ext cx="3733800" cy="2242185"/>
          </a:xfrm>
          <a:prstGeom prst="rect">
            <a:avLst/>
          </a:prstGeom>
        </p:spPr>
      </p:pic>
      <p:sp>
        <p:nvSpPr>
          <p:cNvPr id="28" name="文本框 27"/>
          <p:cNvSpPr txBox="1"/>
          <p:nvPr/>
        </p:nvSpPr>
        <p:spPr>
          <a:xfrm>
            <a:off x="0" y="6551295"/>
            <a:ext cx="4095750" cy="306705"/>
          </a:xfrm>
          <a:prstGeom prst="rect">
            <a:avLst/>
          </a:prstGeom>
          <a:noFill/>
        </p:spPr>
        <p:txBody>
          <a:bodyPr wrap="square" rtlCol="0">
            <a:spAutoFit/>
          </a:bodyPr>
          <a:p>
            <a:r>
              <a:rPr lang="en-US" altLang="zh-CN" sz="1400"/>
              <a:t>[1] </a:t>
            </a:r>
            <a:r>
              <a:rPr lang="zh-CN" altLang="en-US" sz="1400"/>
              <a:t>https://github.com/WangRongsheng</a:t>
            </a:r>
            <a:endParaRPr lang="zh-CN"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-5.</a:t>
            </a:r>
            <a:r>
              <a:rPr lang="zh-CN" altLang="en-US" sz="3600" spc="-35" dirty="0">
                <a:latin typeface="Calibri" panose="020F0502020204030204" pitchFamily="34" charset="0"/>
                <a:ea typeface="Calibri" panose="020F0502020204030204" pitchFamily="34" charset="0"/>
                <a:cs typeface="Calibri" panose="020F0502020204030204" pitchFamily="34" charset="0"/>
              </a:rPr>
              <a:t>可控</a:t>
            </a:r>
            <a:r>
              <a:rPr lang="zh-CN" altLang="en-US" sz="3600" spc="-35" dirty="0">
                <a:latin typeface="Calibri" panose="020F0502020204030204" pitchFamily="34" charset="0"/>
                <a:ea typeface="Calibri" panose="020F0502020204030204" pitchFamily="34" charset="0"/>
                <a:cs typeface="Calibri" panose="020F0502020204030204" pitchFamily="34" charset="0"/>
              </a:rPr>
              <a:t>生成</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42625" cy="3692525"/>
          </a:xfrm>
          <a:prstGeom prst="rect">
            <a:avLst/>
          </a:prstGeom>
          <a:noFill/>
        </p:spPr>
        <p:txBody>
          <a:bodyPr wrap="square" rtlCol="0">
            <a:spAutoFit/>
          </a:bodyPr>
          <a:p>
            <a:r>
              <a:t>如何精确地将生成的条件或约束加入到生成过程中，是大模型的重要探索方向。</a:t>
            </a:r>
          </a:p>
          <a:p/>
          <a:p>
            <a:r>
              <a:t>在ChatGPT出现前，已经有很多可控生成的探索方案，例如利用提示学习中的提示词来控制生成过程。可控生成方面也长期存在一些开放性问题，例如如何建立统一的可控生成框架，如何建立科学客观的评测方法等。ChatGPT在可控生成方面取得了长足进步，现在可控生成有了相对成熟的做法：</a:t>
            </a:r>
          </a:p>
          <a:p>
            <a:pPr marL="285750" indent="-285750">
              <a:buFont typeface="Arial" panose="020B0604020202020204" pitchFamily="34" charset="0"/>
              <a:buChar char="•"/>
            </a:pPr>
            <a:r>
              <a:t>（1）通过指令微调（Instruction Tuning）提升大模型意图理解能力，使其可以准确</a:t>
            </a:r>
            <a:r>
              <a:t>理解人类输入并进行反馈；</a:t>
            </a:r>
          </a:p>
          <a:p>
            <a:pPr marL="285750" indent="-285750">
              <a:buFont typeface="Arial" panose="020B0604020202020204" pitchFamily="34" charset="0"/>
              <a:buChar char="•"/>
            </a:pPr>
            <a:r>
              <a:t> （2）通过</a:t>
            </a:r>
            <a:r>
              <a:rPr b="1"/>
              <a:t>提示工程</a:t>
            </a:r>
            <a:r>
              <a:t>编写合适的提示来激发模型输出。这种采用纯自然语言控制生成的做法取得了非常好的效果</a:t>
            </a:r>
            <a:r>
              <a:rPr lang="zh-CN"/>
              <a:t>，对于一些复杂任务，我们还可以</a:t>
            </a:r>
            <a:r>
              <a:rPr lang="zh-CN" b="1"/>
              <a:t>通过思维链（Chain-of-thought）等技术来控制模型的生成</a:t>
            </a:r>
            <a:r>
              <a:rPr lang="zh-CN"/>
              <a:t>；</a:t>
            </a:r>
            <a:endParaRPr lang="zh-CN"/>
          </a:p>
          <a:p/>
          <a:p>
            <a:r>
              <a:t>该技术方案的核心目标是让模型建立指令跟随（Instruction following）能力。最近研究发现，获得这项能力并不需要特别复杂的技术，只要收集足够多样化的指令数据进行微调即可获得不错的模型。这也是为什么最近涌现如此众多的定制开源模型。当然，如果要想达到更高的质量，可能还需要</a:t>
            </a:r>
            <a:r>
              <a:t>进行RLHF等操作。</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-5.</a:t>
            </a:r>
            <a:r>
              <a:rPr lang="zh-CN" altLang="en-US" sz="3600" spc="-35" dirty="0">
                <a:latin typeface="Calibri" panose="020F0502020204030204" pitchFamily="34" charset="0"/>
                <a:ea typeface="Calibri" panose="020F0502020204030204" pitchFamily="34" charset="0"/>
                <a:cs typeface="Calibri" panose="020F0502020204030204" pitchFamily="34" charset="0"/>
              </a:rPr>
              <a:t>可控</a:t>
            </a:r>
            <a:r>
              <a:rPr lang="zh-CN" altLang="en-US" sz="3600" spc="-35" dirty="0">
                <a:latin typeface="Calibri" panose="020F0502020204030204" pitchFamily="34" charset="0"/>
                <a:ea typeface="Calibri" panose="020F0502020204030204" pitchFamily="34" charset="0"/>
                <a:cs typeface="Calibri" panose="020F0502020204030204" pitchFamily="34" charset="0"/>
              </a:rPr>
              <a:t>生成</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1143000" y="1600200"/>
            <a:ext cx="9953625" cy="3983990"/>
          </a:xfrm>
          <a:prstGeom prst="rect">
            <a:avLst/>
          </a:prstGeom>
        </p:spPr>
      </p:pic>
      <p:sp>
        <p:nvSpPr>
          <p:cNvPr id="3" name="文本框 2"/>
          <p:cNvSpPr txBox="1"/>
          <p:nvPr/>
        </p:nvSpPr>
        <p:spPr>
          <a:xfrm>
            <a:off x="4191000" y="5638800"/>
            <a:ext cx="4079240" cy="335915"/>
          </a:xfrm>
          <a:prstGeom prst="rect">
            <a:avLst/>
          </a:prstGeom>
          <a:noFill/>
        </p:spPr>
        <p:txBody>
          <a:bodyPr wrap="square" rtlCol="0">
            <a:noAutofit/>
          </a:bodyPr>
          <a:p>
            <a:pPr algn="ctr"/>
            <a:r>
              <a:rPr lang="en-US" altLang="zh-CN"/>
              <a:t>IO➔CoT➔CoT-SC➔ToT➔G</a:t>
            </a:r>
            <a:r>
              <a:rPr lang="en-US" altLang="zh-CN"/>
              <a:t>oT</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-5.</a:t>
            </a:r>
            <a:r>
              <a:rPr lang="zh-CN" altLang="en-US" sz="3600" spc="-35" dirty="0">
                <a:latin typeface="Calibri" panose="020F0502020204030204" pitchFamily="34" charset="0"/>
                <a:ea typeface="Calibri" panose="020F0502020204030204" pitchFamily="34" charset="0"/>
                <a:cs typeface="Calibri" panose="020F0502020204030204" pitchFamily="34" charset="0"/>
              </a:rPr>
              <a:t>可控</a:t>
            </a:r>
            <a:r>
              <a:rPr lang="zh-CN" altLang="en-US" sz="3600" spc="-35" dirty="0">
                <a:latin typeface="Calibri" panose="020F0502020204030204" pitchFamily="34" charset="0"/>
                <a:ea typeface="Calibri" panose="020F0502020204030204" pitchFamily="34" charset="0"/>
                <a:cs typeface="Calibri" panose="020F0502020204030204" pitchFamily="34" charset="0"/>
              </a:rPr>
              <a:t>生成</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990600" y="4953000"/>
            <a:ext cx="10164445" cy="1380490"/>
          </a:xfrm>
          <a:prstGeom prst="rect">
            <a:avLst/>
          </a:prstGeom>
          <a:noFill/>
        </p:spPr>
        <p:txBody>
          <a:bodyPr wrap="square" rtlCol="0">
            <a:noAutofit/>
          </a:bodyPr>
          <a:p>
            <a:pPr algn="l"/>
            <a:r>
              <a:rPr lang="zh-CN" altLang="en-US"/>
              <a:t>知识编辑</a:t>
            </a:r>
            <a:r>
              <a:rPr lang="en-US" altLang="zh-CN"/>
              <a:t> (Knowledge Editing)</a:t>
            </a:r>
            <a:r>
              <a:rPr lang="zh-CN" altLang="en-US"/>
              <a:t>：Despite the ability to train highly capable LLMs, the methodology for maintaining their relevancy and rectifying errors remains elusive. To that end, the past few years have witnessed a surge in techniques for editing LLMs, the objective of which is to alter the behavior of LLMs within a specific domain without negatively impacting performance across other inputs.</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304800" y="1371600"/>
            <a:ext cx="5259070" cy="3360420"/>
          </a:xfrm>
          <a:prstGeom prst="rect">
            <a:avLst/>
          </a:prstGeom>
        </p:spPr>
      </p:pic>
      <p:pic>
        <p:nvPicPr>
          <p:cNvPr id="6" name="图片 5" descr="FrameWork"/>
          <p:cNvPicPr>
            <a:picLocks noChangeAspect="1"/>
          </p:cNvPicPr>
          <p:nvPr/>
        </p:nvPicPr>
        <p:blipFill>
          <a:blip r:embed="rId4"/>
          <a:stretch>
            <a:fillRect/>
          </a:stretch>
        </p:blipFill>
        <p:spPr>
          <a:xfrm>
            <a:off x="5562600" y="1295400"/>
            <a:ext cx="6334125" cy="3256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-6.</a:t>
            </a:r>
            <a:r>
              <a:rPr lang="zh-CN" altLang="en-US" sz="3600" spc="-35" dirty="0">
                <a:latin typeface="Calibri" panose="020F0502020204030204" pitchFamily="34" charset="0"/>
                <a:ea typeface="Calibri" panose="020F0502020204030204" pitchFamily="34" charset="0"/>
                <a:cs typeface="Calibri" panose="020F0502020204030204" pitchFamily="34" charset="0"/>
              </a:rPr>
              <a:t>安全</a:t>
            </a:r>
            <a:r>
              <a:rPr lang="zh-CN" altLang="en-US" sz="3600" spc="-35" dirty="0">
                <a:latin typeface="Calibri" panose="020F0502020204030204" pitchFamily="34" charset="0"/>
                <a:ea typeface="Calibri" panose="020F0502020204030204" pitchFamily="34" charset="0"/>
                <a:cs typeface="Calibri" panose="020F0502020204030204" pitchFamily="34" charset="0"/>
              </a:rPr>
              <a:t>可信</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42625" cy="5077460"/>
          </a:xfrm>
          <a:prstGeom prst="rect">
            <a:avLst/>
          </a:prstGeom>
          <a:noFill/>
        </p:spPr>
        <p:txBody>
          <a:bodyPr wrap="square" rtlCol="0">
            <a:spAutoFit/>
          </a:bodyPr>
          <a:p>
            <a:r>
              <a:t>随着ChatGPT的广泛应用，人们发现了很多新的攻击方式。例如最近出圈的ChatGPT越狱（jailbreak)（或称为提示注入攻击），利用大模型跟随用户指令的特性，诱导模型给出错误甚至有危险的回复。我们需要认识到，随着大模型能力越来越强大，大模型的任何安全隐患或漏洞都有可能造成比之前更严重的后果。如何预防和改正这些漏洞是ChatGPT出圈后的热点话题。</a:t>
            </a:r>
          </a:p>
          <a:p/>
          <a:p>
            <a:r>
              <a:t>另外，大模型生成内容和相关应用也存在多种多样的伦理问题。例如，有人利用大模型生成假新闻怎么办？如何避免大模型产生偏见和歧视内容？学生用大模型来做作业怎么办？这些都是在现实世界中实际发生的问题，尚无让人满意的解决方案，都是很好的研究课题。</a:t>
            </a:r>
          </a:p>
          <a:p/>
          <a:p>
            <a:pPr marL="285750" indent="-285750">
              <a:buFont typeface="Arial" panose="020B0604020202020204" pitchFamily="34" charset="0"/>
              <a:buChar char="•"/>
            </a:pPr>
            <a:r>
              <a:t>在</a:t>
            </a:r>
            <a:r>
              <a:rPr b="1"/>
              <a:t>大模型安全</a:t>
            </a:r>
            <a:r>
              <a:t>方面，虽然大模型面向对抗攻击具有较好的鲁棒性，但特别容易被有意识地植入后门（backdoors），从而让大模型专门在某些特定场景下做出特定响应。越来越多的大模型提供方开始仅提供模型的推理API，这在一定程度上保护了模型的安全和知识产权。然而，这种范式也让模型的下游适配变得更加困难。</a:t>
            </a:r>
          </a:p>
          <a:p/>
          <a:p>
            <a:pPr marL="285750" indent="-285750">
              <a:buFont typeface="Arial" panose="020B0604020202020204" pitchFamily="34" charset="0"/>
              <a:buChar char="•"/>
            </a:pPr>
            <a:r>
              <a:t>在</a:t>
            </a:r>
            <a:r>
              <a:rPr b="1"/>
              <a:t>大模型伦理</a:t>
            </a:r>
            <a:r>
              <a:t>方面，如何实现大模型与人类价值观的对齐是重要的命题。此前研究表明模型越大会变得越有偏见，ChatGPT后兴起的RLHF、RLAIF等对齐算法可以很好地缓解这一问题，让大模型更符合人类偏好，生成质量更高。相比于预训练、指令微调等技术，基于反馈的对齐是很新颖的研究方向，其中强化学习也是有名的难以调教，有很多值得探讨的问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-6.</a:t>
            </a:r>
            <a:r>
              <a:rPr lang="zh-CN" altLang="en-US" sz="3600" spc="-35" dirty="0">
                <a:latin typeface="Calibri" panose="020F0502020204030204" pitchFamily="34" charset="0"/>
                <a:ea typeface="Calibri" panose="020F0502020204030204" pitchFamily="34" charset="0"/>
                <a:cs typeface="Calibri" panose="020F0502020204030204" pitchFamily="34" charset="0"/>
              </a:rPr>
              <a:t>安全</a:t>
            </a:r>
            <a:r>
              <a:rPr lang="zh-CN" altLang="en-US" sz="3600" spc="-35" dirty="0">
                <a:latin typeface="Calibri" panose="020F0502020204030204" pitchFamily="34" charset="0"/>
                <a:ea typeface="Calibri" panose="020F0502020204030204" pitchFamily="34" charset="0"/>
                <a:cs typeface="Calibri" panose="020F0502020204030204" pitchFamily="34" charset="0"/>
              </a:rPr>
              <a:t>可信</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1012"/>
          <p:cNvPicPr>
            <a:picLocks noChangeAspect="1"/>
          </p:cNvPicPr>
          <p:nvPr>
            <p:custDataLst>
              <p:tags r:id="rId2"/>
            </p:custDataLst>
          </p:nvPr>
        </p:nvPicPr>
        <p:blipFill>
          <a:blip r:embed="rId3"/>
          <a:stretch>
            <a:fillRect/>
          </a:stretch>
        </p:blipFill>
        <p:spPr>
          <a:xfrm>
            <a:off x="1143000" y="3733800"/>
            <a:ext cx="6636385" cy="2629535"/>
          </a:xfrm>
          <a:prstGeom prst="rect">
            <a:avLst/>
          </a:prstGeom>
        </p:spPr>
      </p:pic>
      <p:sp>
        <p:nvSpPr>
          <p:cNvPr id="6" name="矩形 5"/>
          <p:cNvSpPr/>
          <p:nvPr/>
        </p:nvSpPr>
        <p:spPr>
          <a:xfrm>
            <a:off x="3429000" y="3657600"/>
            <a:ext cx="2362200" cy="1748155"/>
          </a:xfrm>
          <a:prstGeom prst="rect">
            <a:avLst/>
          </a:prstGeom>
          <a:noFill/>
          <a:ln w="1587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8001000" y="4572000"/>
            <a:ext cx="3107690" cy="675005"/>
          </a:xfrm>
          <a:prstGeom prst="rect">
            <a:avLst/>
          </a:prstGeom>
          <a:noFill/>
        </p:spPr>
        <p:txBody>
          <a:bodyPr wrap="square" rtlCol="0">
            <a:noAutofit/>
          </a:bodyPr>
          <a:p>
            <a:pPr marL="285750" indent="-285750" algn="l">
              <a:buFont typeface="Arial" panose="020B0604020202020204" pitchFamily="34" charset="0"/>
              <a:buChar char="•"/>
            </a:pPr>
            <a:r>
              <a:rPr lang="en-US" altLang="zh-CN"/>
              <a:t>RLHF↔RLAIF↔RRHF</a:t>
            </a:r>
            <a:endParaRPr lang="en-US" altLang="zh-CN"/>
          </a:p>
          <a:p>
            <a:pPr marL="285750" indent="-285750" algn="l">
              <a:buFont typeface="Arial" panose="020B0604020202020204" pitchFamily="34" charset="0"/>
              <a:buChar char="•"/>
            </a:pPr>
            <a:r>
              <a:rPr lang="en-US" altLang="zh-CN"/>
              <a:t>PPO</a:t>
            </a:r>
            <a:r>
              <a:rPr lang="zh-CN" altLang="en-US"/>
              <a:t>、</a:t>
            </a:r>
            <a:r>
              <a:rPr lang="en-US" altLang="zh-CN"/>
              <a:t>DPO</a:t>
            </a:r>
            <a:endParaRPr lang="en-US" altLang="zh-CN"/>
          </a:p>
        </p:txBody>
      </p:sp>
      <p:sp>
        <p:nvSpPr>
          <p:cNvPr id="9" name="矩形 8"/>
          <p:cNvSpPr/>
          <p:nvPr/>
        </p:nvSpPr>
        <p:spPr>
          <a:xfrm>
            <a:off x="1752600" y="1524000"/>
            <a:ext cx="1586230" cy="6096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DAN</a:t>
            </a:r>
            <a:endParaRPr lang="en-US" altLang="zh-CN"/>
          </a:p>
        </p:txBody>
      </p:sp>
      <p:sp>
        <p:nvSpPr>
          <p:cNvPr id="10" name="矩形 9"/>
          <p:cNvSpPr/>
          <p:nvPr>
            <p:custDataLst>
              <p:tags r:id="rId5"/>
            </p:custDataLst>
          </p:nvPr>
        </p:nvSpPr>
        <p:spPr>
          <a:xfrm>
            <a:off x="3429000" y="1524000"/>
            <a:ext cx="1731645" cy="6096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ATST</a:t>
            </a:r>
            <a:endParaRPr lang="en-US" altLang="zh-CN"/>
          </a:p>
        </p:txBody>
      </p:sp>
      <p:sp>
        <p:nvSpPr>
          <p:cNvPr id="11" name="左大括号 10"/>
          <p:cNvSpPr/>
          <p:nvPr/>
        </p:nvSpPr>
        <p:spPr>
          <a:xfrm>
            <a:off x="1143000" y="1371600"/>
            <a:ext cx="762000" cy="1946910"/>
          </a:xfrm>
          <a:prstGeom prst="leftBrace">
            <a:avLst/>
          </a:prstGeom>
          <a:ln w="15875">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文本框 11"/>
          <p:cNvSpPr txBox="1"/>
          <p:nvPr/>
        </p:nvSpPr>
        <p:spPr>
          <a:xfrm>
            <a:off x="5257800" y="1660525"/>
            <a:ext cx="5606415" cy="337185"/>
          </a:xfrm>
          <a:prstGeom prst="rect">
            <a:avLst/>
          </a:prstGeom>
          <a:noFill/>
        </p:spPr>
        <p:txBody>
          <a:bodyPr wrap="square" rtlCol="0">
            <a:spAutoFit/>
          </a:bodyPr>
          <a:p>
            <a:r>
              <a:rPr lang="zh-CN" altLang="en-US" sz="1600"/>
              <a:t>提示注入攻击：https://github.com/0xk1h0/ChatGPT_DAN</a:t>
            </a:r>
            <a:endParaRPr lang="zh-CN" altLang="en-US" sz="1600"/>
          </a:p>
        </p:txBody>
      </p:sp>
      <p:pic>
        <p:nvPicPr>
          <p:cNvPr id="13" name="图片 12"/>
          <p:cNvPicPr>
            <a:picLocks noChangeAspect="1"/>
          </p:cNvPicPr>
          <p:nvPr>
            <p:custDataLst>
              <p:tags r:id="rId6"/>
            </p:custDataLst>
          </p:nvPr>
        </p:nvPicPr>
        <p:blipFill>
          <a:blip r:embed="rId7"/>
          <a:stretch>
            <a:fillRect/>
          </a:stretch>
        </p:blipFill>
        <p:spPr>
          <a:xfrm>
            <a:off x="1752600" y="2287905"/>
            <a:ext cx="3408680" cy="805180"/>
          </a:xfrm>
          <a:prstGeom prst="rect">
            <a:avLst/>
          </a:prstGeom>
        </p:spPr>
      </p:pic>
      <p:sp>
        <p:nvSpPr>
          <p:cNvPr id="14" name="文本框 13"/>
          <p:cNvSpPr txBox="1"/>
          <p:nvPr>
            <p:custDataLst>
              <p:tags r:id="rId8"/>
            </p:custDataLst>
          </p:nvPr>
        </p:nvSpPr>
        <p:spPr>
          <a:xfrm>
            <a:off x="5257800" y="2521585"/>
            <a:ext cx="6475730" cy="337185"/>
          </a:xfrm>
          <a:prstGeom prst="rect">
            <a:avLst/>
          </a:prstGeom>
          <a:noFill/>
        </p:spPr>
        <p:txBody>
          <a:bodyPr wrap="square" rtlCol="0">
            <a:spAutoFit/>
          </a:bodyPr>
          <a:p>
            <a:r>
              <a:rPr lang="zh-CN" altLang="en-US" sz="1600"/>
              <a:t>与</a:t>
            </a:r>
            <a:r>
              <a:rPr lang="en-US" altLang="zh-CN" sz="1600"/>
              <a:t>ChatGPT</a:t>
            </a:r>
            <a:r>
              <a:rPr lang="zh-CN" altLang="en-US" sz="1600"/>
              <a:t>约定加密方式（如摩斯密码），被禁止的内容又可以输出</a:t>
            </a:r>
            <a:r>
              <a:rPr lang="zh-CN" altLang="en-US" sz="1600"/>
              <a:t>了</a:t>
            </a:r>
            <a:endParaRPr lang="zh-CN" altLang="en-US" sz="1600"/>
          </a:p>
        </p:txBody>
      </p:sp>
      <p:sp>
        <p:nvSpPr>
          <p:cNvPr id="15" name="文本框 14"/>
          <p:cNvSpPr txBox="1"/>
          <p:nvPr/>
        </p:nvSpPr>
        <p:spPr>
          <a:xfrm>
            <a:off x="375920" y="2057400"/>
            <a:ext cx="767080" cy="645160"/>
          </a:xfrm>
          <a:prstGeom prst="rect">
            <a:avLst/>
          </a:prstGeom>
          <a:noFill/>
        </p:spPr>
        <p:txBody>
          <a:bodyPr wrap="square" rtlCol="0">
            <a:spAutoFit/>
          </a:bodyPr>
          <a:p>
            <a:r>
              <a:rPr lang="zh-CN" altLang="en-US"/>
              <a:t>安全</a:t>
            </a:r>
            <a:endParaRPr lang="zh-CN" altLang="en-US"/>
          </a:p>
          <a:p>
            <a:r>
              <a:rPr lang="zh-CN" altLang="en-US"/>
              <a:t>攻击</a:t>
            </a:r>
            <a:endParaRPr lang="zh-CN" altLang="en-US"/>
          </a:p>
        </p:txBody>
      </p:sp>
      <p:sp>
        <p:nvSpPr>
          <p:cNvPr id="16" name="文本框 15"/>
          <p:cNvSpPr txBox="1"/>
          <p:nvPr>
            <p:custDataLst>
              <p:tags r:id="rId9"/>
            </p:custDataLst>
          </p:nvPr>
        </p:nvSpPr>
        <p:spPr>
          <a:xfrm>
            <a:off x="375920" y="4800600"/>
            <a:ext cx="767080" cy="645160"/>
          </a:xfrm>
          <a:prstGeom prst="rect">
            <a:avLst/>
          </a:prstGeom>
          <a:noFill/>
        </p:spPr>
        <p:txBody>
          <a:bodyPr wrap="square" rtlCol="0">
            <a:spAutoFit/>
          </a:bodyPr>
          <a:p>
            <a:r>
              <a:rPr lang="zh-CN" altLang="en-US"/>
              <a:t>伦理</a:t>
            </a:r>
            <a:r>
              <a:rPr lang="zh-CN" altLang="en-US"/>
              <a:t>对齐</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232785" y="2895600"/>
            <a:ext cx="5727065" cy="751205"/>
          </a:xfrm>
          <a:prstGeom prst="rect">
            <a:avLst/>
          </a:prstGeom>
        </p:spPr>
        <p:txBody>
          <a:bodyPr vert="horz" wrap="square" lIns="0" tIns="12700" rIns="0" bIns="0" rtlCol="0">
            <a:spAutoFit/>
          </a:bodyPr>
          <a:lstStyle/>
          <a:p>
            <a:pPr marL="12700" algn="ctr">
              <a:lnSpc>
                <a:spcPct val="100000"/>
              </a:lnSpc>
              <a:spcBef>
                <a:spcPts val="100"/>
              </a:spcBef>
            </a:pPr>
            <a:r>
              <a:rPr lang="zh-CN" sz="4800" b="1" spc="-5" dirty="0">
                <a:solidFill>
                  <a:srgbClr val="007C5B"/>
                </a:solidFill>
                <a:latin typeface="Tahoma" panose="020B0604030504040204"/>
                <a:cs typeface="Tahoma" panose="020B0604030504040204"/>
              </a:rPr>
              <a:t>认识</a:t>
            </a:r>
            <a:r>
              <a:rPr lang="en-US" altLang="zh-CN" sz="4800" b="1" spc="-5" dirty="0">
                <a:solidFill>
                  <a:srgbClr val="007C5B"/>
                </a:solidFill>
                <a:latin typeface="Tahoma" panose="020B0604030504040204"/>
                <a:cs typeface="Tahoma" panose="020B0604030504040204"/>
              </a:rPr>
              <a:t>C</a:t>
            </a:r>
            <a:r>
              <a:rPr lang="en-US" altLang="zh-CN" sz="4800" b="1" spc="-5" dirty="0">
                <a:solidFill>
                  <a:srgbClr val="007C5B"/>
                </a:solidFill>
                <a:latin typeface="Tahoma" panose="020B0604030504040204"/>
                <a:cs typeface="Tahoma" panose="020B0604030504040204"/>
              </a:rPr>
              <a:t>hatGPT</a:t>
            </a:r>
            <a:endParaRPr lang="en-US" altLang="zh-CN" sz="4800" b="1" spc="-5" dirty="0">
              <a:solidFill>
                <a:srgbClr val="007C5B"/>
              </a:solidFill>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-7.</a:t>
            </a:r>
            <a:r>
              <a:rPr lang="zh-CN" altLang="en-US" sz="3600" spc="-35" dirty="0">
                <a:latin typeface="Calibri" panose="020F0502020204030204" pitchFamily="34" charset="0"/>
                <a:ea typeface="Calibri" panose="020F0502020204030204" pitchFamily="34" charset="0"/>
                <a:cs typeface="Calibri" panose="020F0502020204030204" pitchFamily="34" charset="0"/>
              </a:rPr>
              <a:t>认知</a:t>
            </a:r>
            <a:r>
              <a:rPr lang="zh-CN" altLang="en-US" sz="3600" spc="-35" dirty="0">
                <a:latin typeface="Calibri" panose="020F0502020204030204" pitchFamily="34" charset="0"/>
                <a:ea typeface="Calibri" panose="020F0502020204030204" pitchFamily="34" charset="0"/>
                <a:cs typeface="Calibri" panose="020F0502020204030204" pitchFamily="34" charset="0"/>
              </a:rPr>
              <a:t>学习</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42625" cy="3415030"/>
          </a:xfrm>
          <a:prstGeom prst="rect">
            <a:avLst/>
          </a:prstGeom>
          <a:noFill/>
        </p:spPr>
        <p:txBody>
          <a:bodyPr wrap="square" rtlCol="0">
            <a:spAutoFit/>
          </a:bodyPr>
          <a:p>
            <a:r>
              <a:t>ChatGPT意味着大模型已经基本掌握人类语言，通过指令微调心领神会用户意图并完成任务。然而，人类高级认知能力体现在复杂任务的解决能力，有能力将从未遇到过的复杂任务拆解为已知解决方案的简单任务，然后基于简单任务的推理最终完成任务。而且在这个过程中，并</a:t>
            </a:r>
            <a:r>
              <a:rPr b="1"/>
              <a:t>不谋求将所有信息都记在人脑中，而是善于利用各种外部工具</a:t>
            </a:r>
            <a:r>
              <a:t>。这将是大模型未来值得探索的重要方向。现在大模型虽然在很多方面取得了显著突破，但是生成幻觉问题依然严重，在专业领域任务上面临不可信、不专业的挑战。这些任务往往需要专业化工具或领域知识支持才能解决。因此，大模型需要具备学习使用各种专业工具的能力，这样才能更好地完成各项复杂任务。</a:t>
            </a:r>
          </a:p>
          <a:p/>
          <a:p>
            <a:r>
              <a:t>工具学习有望解决模型时效性不足的问题，增强专业知识，提高可解释性。而大模型在理解复杂数据和场景方面，已经初步具备类人的推理规划能力，大模型工具学习（</a:t>
            </a:r>
            <a:r>
              <a:rPr b="1"/>
              <a:t>Tool Learning</a:t>
            </a:r>
            <a:r>
              <a:t>）范式应运而生。该范式核心在于将专业工具与大模型优势相融合，实现更高的准确性、效率和自主性。目前，已有 WebGPT / WebCPM 等工作成功让大模型学会使用搜索引擎，像人一样网上冲浪，有针对性地获取有用信息进而完成特定任务。</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-7.</a:t>
            </a:r>
            <a:r>
              <a:rPr lang="zh-CN" altLang="en-US" sz="3600" spc="-35" dirty="0">
                <a:latin typeface="Calibri" panose="020F0502020204030204" pitchFamily="34" charset="0"/>
                <a:ea typeface="Calibri" panose="020F0502020204030204" pitchFamily="34" charset="0"/>
                <a:cs typeface="Calibri" panose="020F0502020204030204" pitchFamily="34" charset="0"/>
              </a:rPr>
              <a:t>认知</a:t>
            </a:r>
            <a:r>
              <a:rPr lang="zh-CN" altLang="en-US" sz="3600" spc="-35" dirty="0">
                <a:latin typeface="Calibri" panose="020F0502020204030204" pitchFamily="34" charset="0"/>
                <a:ea typeface="Calibri" panose="020F0502020204030204" pitchFamily="34" charset="0"/>
                <a:cs typeface="Calibri" panose="020F0502020204030204" pitchFamily="34" charset="0"/>
              </a:rPr>
              <a:t>学习</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1219200" y="1219200"/>
            <a:ext cx="3637280" cy="2254885"/>
          </a:xfrm>
          <a:prstGeom prst="rect">
            <a:avLst/>
          </a:prstGeom>
        </p:spPr>
      </p:pic>
      <p:sp>
        <p:nvSpPr>
          <p:cNvPr id="3" name="文本框 2"/>
          <p:cNvSpPr txBox="1"/>
          <p:nvPr/>
        </p:nvSpPr>
        <p:spPr>
          <a:xfrm>
            <a:off x="1143000" y="3474085"/>
            <a:ext cx="4045585" cy="368300"/>
          </a:xfrm>
          <a:prstGeom prst="rect">
            <a:avLst/>
          </a:prstGeom>
          <a:noFill/>
        </p:spPr>
        <p:txBody>
          <a:bodyPr wrap="square" rtlCol="0">
            <a:spAutoFit/>
          </a:bodyPr>
          <a:p>
            <a:pPr algn="ctr"/>
            <a:r>
              <a:rPr lang="en-US" altLang="zh-CN"/>
              <a:t>ITI: https://arxiv.org/abs/2306.03341</a:t>
            </a:r>
            <a:endParaRPr lang="en-US" altLang="zh-CN"/>
          </a:p>
        </p:txBody>
      </p:sp>
      <p:pic>
        <p:nvPicPr>
          <p:cNvPr id="5" name="图片 4"/>
          <p:cNvPicPr>
            <a:picLocks noChangeAspect="1"/>
          </p:cNvPicPr>
          <p:nvPr>
            <p:custDataLst>
              <p:tags r:id="rId4"/>
            </p:custDataLst>
          </p:nvPr>
        </p:nvPicPr>
        <p:blipFill>
          <a:blip r:embed="rId5"/>
          <a:stretch>
            <a:fillRect/>
          </a:stretch>
        </p:blipFill>
        <p:spPr>
          <a:xfrm>
            <a:off x="6172200" y="1295400"/>
            <a:ext cx="4484370" cy="2354580"/>
          </a:xfrm>
          <a:prstGeom prst="rect">
            <a:avLst/>
          </a:prstGeom>
        </p:spPr>
      </p:pic>
      <p:sp>
        <p:nvSpPr>
          <p:cNvPr id="6" name="文本框 5"/>
          <p:cNvSpPr txBox="1"/>
          <p:nvPr>
            <p:custDataLst>
              <p:tags r:id="rId6"/>
            </p:custDataLst>
          </p:nvPr>
        </p:nvSpPr>
        <p:spPr>
          <a:xfrm>
            <a:off x="6468110" y="3733800"/>
            <a:ext cx="4045585" cy="368300"/>
          </a:xfrm>
          <a:prstGeom prst="rect">
            <a:avLst/>
          </a:prstGeom>
          <a:noFill/>
        </p:spPr>
        <p:txBody>
          <a:bodyPr wrap="square" rtlCol="0">
            <a:spAutoFit/>
          </a:bodyPr>
          <a:p>
            <a:pPr algn="ctr"/>
            <a:r>
              <a:rPr lang="en-US" altLang="zh-CN"/>
              <a:t>LATM: https://arxiv.org/abs/2305.17126</a:t>
            </a:r>
            <a:endParaRPr lang="en-US" altLang="zh-CN"/>
          </a:p>
        </p:txBody>
      </p:sp>
      <p:pic>
        <p:nvPicPr>
          <p:cNvPr id="8" name="图片 7"/>
          <p:cNvPicPr>
            <a:picLocks noChangeAspect="1"/>
          </p:cNvPicPr>
          <p:nvPr>
            <p:custDataLst>
              <p:tags r:id="rId7"/>
            </p:custDataLst>
          </p:nvPr>
        </p:nvPicPr>
        <p:blipFill>
          <a:blip r:embed="rId8"/>
          <a:stretch>
            <a:fillRect/>
          </a:stretch>
        </p:blipFill>
        <p:spPr>
          <a:xfrm>
            <a:off x="609600" y="3810000"/>
            <a:ext cx="4914265" cy="2624455"/>
          </a:xfrm>
          <a:prstGeom prst="rect">
            <a:avLst/>
          </a:prstGeom>
        </p:spPr>
      </p:pic>
      <p:sp>
        <p:nvSpPr>
          <p:cNvPr id="9" name="文本框 8"/>
          <p:cNvSpPr txBox="1"/>
          <p:nvPr>
            <p:custDataLst>
              <p:tags r:id="rId9"/>
            </p:custDataLst>
          </p:nvPr>
        </p:nvSpPr>
        <p:spPr>
          <a:xfrm>
            <a:off x="1031875" y="6400800"/>
            <a:ext cx="4491990" cy="368300"/>
          </a:xfrm>
          <a:prstGeom prst="rect">
            <a:avLst/>
          </a:prstGeom>
          <a:noFill/>
        </p:spPr>
        <p:txBody>
          <a:bodyPr wrap="square" rtlCol="0">
            <a:spAutoFit/>
          </a:bodyPr>
          <a:p>
            <a:pPr algn="ctr"/>
            <a:r>
              <a:rPr lang="en-US" altLang="zh-CN"/>
              <a:t>API-B</a:t>
            </a:r>
            <a:r>
              <a:rPr lang="en-US" altLang="zh-CN"/>
              <a:t>ank: https://arxiv.org/abs/2304.08244</a:t>
            </a:r>
            <a:endParaRPr lang="en-US" altLang="zh-CN"/>
          </a:p>
        </p:txBody>
      </p:sp>
      <p:sp>
        <p:nvSpPr>
          <p:cNvPr id="10" name="文本框 9"/>
          <p:cNvSpPr txBox="1"/>
          <p:nvPr/>
        </p:nvSpPr>
        <p:spPr>
          <a:xfrm>
            <a:off x="5858510" y="4648200"/>
            <a:ext cx="6049645" cy="1198880"/>
          </a:xfrm>
          <a:prstGeom prst="rect">
            <a:avLst/>
          </a:prstGeom>
          <a:noFill/>
        </p:spPr>
        <p:txBody>
          <a:bodyPr wrap="square" rtlCol="0">
            <a:spAutoFit/>
          </a:bodyPr>
          <a:p>
            <a:r>
              <a:rPr lang="en-US" altLang="zh-CN"/>
              <a:t>Tool Learning</a:t>
            </a:r>
            <a:r>
              <a:rPr lang="zh-CN" altLang="en-US"/>
              <a:t>三个代表性</a:t>
            </a:r>
            <a:r>
              <a:rPr lang="zh-CN" altLang="en-US"/>
              <a:t>方向：</a:t>
            </a:r>
            <a:endParaRPr lang="zh-CN" altLang="en-US"/>
          </a:p>
          <a:p>
            <a:pPr marL="342900" indent="-342900">
              <a:buAutoNum type="arabicPeriod"/>
            </a:pPr>
            <a:r>
              <a:rPr lang="zh-CN" altLang="en-US"/>
              <a:t>从模型出发探索内部真实性机理。如</a:t>
            </a:r>
            <a:r>
              <a:rPr lang="en-US" altLang="zh-CN"/>
              <a:t>ITI</a:t>
            </a:r>
            <a:r>
              <a:rPr lang="zh-CN" altLang="en-US"/>
              <a:t>；</a:t>
            </a:r>
            <a:endParaRPr lang="zh-CN" altLang="en-US"/>
          </a:p>
          <a:p>
            <a:pPr marL="342900" indent="-342900">
              <a:buAutoNum type="arabicPeriod"/>
            </a:pPr>
            <a:r>
              <a:rPr lang="zh-CN" altLang="en-US"/>
              <a:t>从外部</a:t>
            </a:r>
            <a:r>
              <a:rPr lang="en-US" altLang="zh-CN"/>
              <a:t>API</a:t>
            </a:r>
            <a:r>
              <a:rPr lang="zh-CN" altLang="en-US"/>
              <a:t>使用出发，让模型学会调用工具。如</a:t>
            </a:r>
            <a:r>
              <a:rPr lang="en-US" altLang="zh-CN"/>
              <a:t>API-Bank</a:t>
            </a:r>
            <a:r>
              <a:rPr lang="zh-CN" altLang="en-US"/>
              <a:t>；</a:t>
            </a:r>
            <a:endParaRPr lang="zh-CN" altLang="en-US"/>
          </a:p>
          <a:p>
            <a:pPr marL="342900" indent="-342900">
              <a:buAutoNum type="arabicPeriod"/>
            </a:pPr>
            <a:r>
              <a:rPr lang="zh-CN" altLang="en-US"/>
              <a:t>从大小模型配合角度出发。如</a:t>
            </a:r>
            <a:r>
              <a:rPr lang="en-US" altLang="zh-CN"/>
              <a:t>LATM</a:t>
            </a:r>
            <a:r>
              <a:rPr lang="zh-CN" altLang="en-US"/>
              <a:t>；</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-8.</a:t>
            </a:r>
            <a:r>
              <a:rPr lang="zh-CN" altLang="en-US" sz="3600" spc="-35" dirty="0">
                <a:latin typeface="Calibri" panose="020F0502020204030204" pitchFamily="34" charset="0"/>
                <a:ea typeface="Calibri" panose="020F0502020204030204" pitchFamily="34" charset="0"/>
                <a:cs typeface="Calibri" panose="020F0502020204030204" pitchFamily="34" charset="0"/>
              </a:rPr>
              <a:t>创新</a:t>
            </a:r>
            <a:r>
              <a:rPr lang="zh-CN" altLang="en-US" sz="3600" spc="-35" dirty="0">
                <a:latin typeface="Calibri" panose="020F0502020204030204" pitchFamily="34" charset="0"/>
                <a:ea typeface="Calibri" panose="020F0502020204030204" pitchFamily="34" charset="0"/>
                <a:cs typeface="Calibri" panose="020F0502020204030204" pitchFamily="34" charset="0"/>
              </a:rPr>
              <a:t>应用</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custDataLst>
              <p:tags r:id="rId2"/>
            </p:custDataLst>
          </p:nvPr>
        </p:nvSpPr>
        <p:spPr>
          <a:xfrm>
            <a:off x="762000" y="1274445"/>
            <a:ext cx="2211070" cy="5376545"/>
          </a:xfrm>
          <a:prstGeom prst="round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圆角矩形 1"/>
          <p:cNvSpPr/>
          <p:nvPr>
            <p:custDataLst>
              <p:tags r:id="rId3"/>
            </p:custDataLst>
          </p:nvPr>
        </p:nvSpPr>
        <p:spPr>
          <a:xfrm>
            <a:off x="3124200" y="1219200"/>
            <a:ext cx="8585200" cy="5384800"/>
          </a:xfrm>
          <a:prstGeom prst="round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custDataLst>
              <p:tags r:id="rId4"/>
            </p:custDataLst>
          </p:nvPr>
        </p:nvPicPr>
        <p:blipFill>
          <a:blip r:embed="rId5"/>
          <a:stretch>
            <a:fillRect/>
          </a:stretch>
        </p:blipFill>
        <p:spPr>
          <a:xfrm>
            <a:off x="4038600" y="1447800"/>
            <a:ext cx="6755765" cy="3930015"/>
          </a:xfrm>
          <a:prstGeom prst="rect">
            <a:avLst/>
          </a:prstGeom>
        </p:spPr>
      </p:pic>
      <p:sp>
        <p:nvSpPr>
          <p:cNvPr id="6" name="文本框 5"/>
          <p:cNvSpPr txBox="1"/>
          <p:nvPr/>
        </p:nvSpPr>
        <p:spPr>
          <a:xfrm>
            <a:off x="4815205" y="5454650"/>
            <a:ext cx="5728970" cy="645160"/>
          </a:xfrm>
          <a:prstGeom prst="rect">
            <a:avLst/>
          </a:prstGeom>
          <a:noFill/>
        </p:spPr>
        <p:txBody>
          <a:bodyPr wrap="square" rtlCol="0">
            <a:spAutoFit/>
          </a:bodyPr>
          <a:p>
            <a:pPr algn="ctr"/>
            <a:r>
              <a:rPr lang="zh-CN" altLang="en-US"/>
              <a:t>外挂</a:t>
            </a:r>
            <a:r>
              <a:rPr lang="zh-CN" altLang="en-US"/>
              <a:t>知识库</a:t>
            </a:r>
            <a:endParaRPr lang="zh-CN" altLang="en-US"/>
          </a:p>
          <a:p>
            <a:pPr algn="ctr"/>
            <a:r>
              <a:rPr lang="zh-CN" altLang="en-US"/>
              <a:t>https://github.com/imClumsyPanda/langchain-ChatGLM</a:t>
            </a:r>
            <a:endParaRPr lang="zh-CN" altLang="en-US"/>
          </a:p>
        </p:txBody>
      </p:sp>
      <p:sp>
        <p:nvSpPr>
          <p:cNvPr id="8" name="文本框 7"/>
          <p:cNvSpPr txBox="1"/>
          <p:nvPr/>
        </p:nvSpPr>
        <p:spPr>
          <a:xfrm>
            <a:off x="1116965" y="1447800"/>
            <a:ext cx="1688465" cy="5077460"/>
          </a:xfrm>
          <a:prstGeom prst="rect">
            <a:avLst/>
          </a:prstGeom>
          <a:noFill/>
        </p:spPr>
        <p:txBody>
          <a:bodyPr wrap="square" rtlCol="0">
            <a:spAutoFit/>
          </a:bodyPr>
          <a:p>
            <a:r>
              <a:rPr lang="zh-CN" altLang="en-US"/>
              <a:t>医疗：</a:t>
            </a:r>
            <a:endParaRPr lang="zh-CN" altLang="en-US"/>
          </a:p>
          <a:p>
            <a:pPr marL="285750" indent="-285750">
              <a:buFont typeface="Arial" panose="020B0604020202020204" pitchFamily="34" charset="0"/>
              <a:buChar char="•"/>
            </a:pPr>
            <a:r>
              <a:rPr lang="en-US" altLang="zh-CN"/>
              <a:t>Do</a:t>
            </a:r>
            <a:r>
              <a:rPr lang="en-US" altLang="zh-CN"/>
              <a:t>ctorGLM</a:t>
            </a:r>
            <a:endParaRPr lang="en-US" altLang="zh-CN"/>
          </a:p>
          <a:p>
            <a:pPr marL="285750" indent="-285750">
              <a:buFont typeface="Arial" panose="020B0604020202020204" pitchFamily="34" charset="0"/>
              <a:buChar char="•"/>
            </a:pPr>
            <a:r>
              <a:rPr lang="en-US" altLang="zh-CN"/>
              <a:t>B</a:t>
            </a:r>
            <a:r>
              <a:rPr lang="en-US" altLang="zh-CN"/>
              <a:t>ianque</a:t>
            </a:r>
            <a:endParaRPr lang="en-US" altLang="zh-CN"/>
          </a:p>
          <a:p>
            <a:pPr marL="285750" indent="-285750">
              <a:buFont typeface="Arial" panose="020B0604020202020204" pitchFamily="34" charset="0"/>
              <a:buChar char="•"/>
            </a:pPr>
            <a:r>
              <a:rPr lang="en-US" altLang="zh-CN"/>
              <a:t>BenT</a:t>
            </a:r>
            <a:r>
              <a:rPr lang="en-US" altLang="zh-CN"/>
              <a:t>sao</a:t>
            </a:r>
            <a:endParaRPr lang="en-US" altLang="zh-CN"/>
          </a:p>
          <a:p>
            <a:pPr marL="285750" indent="-285750">
              <a:buFont typeface="Arial" panose="020B0604020202020204" pitchFamily="34" charset="0"/>
              <a:buChar char="•"/>
            </a:pPr>
            <a:r>
              <a:rPr lang="en-US" altLang="zh-CN"/>
              <a:t>H</a:t>
            </a:r>
            <a:r>
              <a:rPr lang="en-US" altLang="zh-CN"/>
              <a:t>uatuoGPT</a:t>
            </a:r>
            <a:endParaRPr lang="en-US" altLang="zh-CN"/>
          </a:p>
          <a:p>
            <a:pPr marL="285750" indent="-285750">
              <a:buFont typeface="Arial" panose="020B0604020202020204" pitchFamily="34" charset="0"/>
              <a:buChar char="•"/>
            </a:pPr>
            <a:r>
              <a:rPr lang="en-US" altLang="zh-CN"/>
              <a:t>CareL</a:t>
            </a:r>
            <a:r>
              <a:rPr lang="en-US" altLang="zh-CN"/>
              <a:t>lama</a:t>
            </a:r>
            <a:endParaRPr lang="en-US" altLang="zh-CN"/>
          </a:p>
          <a:p>
            <a:pPr indent="0">
              <a:buFont typeface="Arial" panose="020B0604020202020204" pitchFamily="34" charset="0"/>
              <a:buNone/>
            </a:pPr>
            <a:r>
              <a:rPr lang="zh-CN" altLang="en-US"/>
              <a:t>法律：</a:t>
            </a:r>
            <a:endParaRPr lang="zh-CN" altLang="en-US"/>
          </a:p>
          <a:p>
            <a:pPr marL="285750" indent="-285750">
              <a:buFont typeface="Arial" panose="020B0604020202020204" pitchFamily="34" charset="0"/>
              <a:buChar char="•"/>
            </a:pPr>
            <a:r>
              <a:rPr lang="en-US" altLang="zh-CN"/>
              <a:t>ChatL</a:t>
            </a:r>
            <a:r>
              <a:rPr lang="en-US" altLang="zh-CN"/>
              <a:t>aw</a:t>
            </a:r>
            <a:endParaRPr lang="en-US" altLang="zh-CN"/>
          </a:p>
          <a:p>
            <a:pPr marL="285750" indent="-285750">
              <a:buFont typeface="Arial" panose="020B0604020202020204" pitchFamily="34" charset="0"/>
              <a:buChar char="•"/>
            </a:pPr>
            <a:r>
              <a:rPr lang="en-US" altLang="zh-CN"/>
              <a:t>L</a:t>
            </a:r>
            <a:r>
              <a:rPr lang="en-US" altLang="zh-CN"/>
              <a:t>awGPT</a:t>
            </a:r>
            <a:endParaRPr lang="en-US" altLang="zh-CN"/>
          </a:p>
          <a:p>
            <a:pPr indent="0">
              <a:buFont typeface="Arial" panose="020B0604020202020204" pitchFamily="34" charset="0"/>
              <a:buNone/>
            </a:pPr>
            <a:r>
              <a:rPr lang="zh-CN" altLang="en-US"/>
              <a:t>金融：</a:t>
            </a:r>
            <a:endParaRPr lang="zh-CN" altLang="en-US"/>
          </a:p>
          <a:p>
            <a:pPr marL="285750" indent="-285750">
              <a:buFont typeface="Arial" panose="020B0604020202020204" pitchFamily="34" charset="0"/>
              <a:buChar char="•"/>
            </a:pPr>
            <a:r>
              <a:rPr lang="en-US" altLang="zh-CN"/>
              <a:t>F</a:t>
            </a:r>
            <a:r>
              <a:rPr lang="en-US" altLang="zh-CN"/>
              <a:t>inGPT</a:t>
            </a:r>
            <a:endParaRPr lang="en-US" altLang="zh-CN"/>
          </a:p>
          <a:p>
            <a:pPr marL="285750" indent="-285750">
              <a:buFont typeface="Arial" panose="020B0604020202020204" pitchFamily="34" charset="0"/>
              <a:buChar char="•"/>
            </a:pPr>
            <a:r>
              <a:rPr lang="en-US" altLang="zh-CN"/>
              <a:t>Xu</a:t>
            </a:r>
            <a:r>
              <a:rPr lang="en-US" altLang="zh-CN"/>
              <a:t>anyuan</a:t>
            </a:r>
            <a:endParaRPr lang="en-US" altLang="zh-CN"/>
          </a:p>
          <a:p>
            <a:pPr indent="0">
              <a:buFont typeface="Arial" panose="020B0604020202020204" pitchFamily="34" charset="0"/>
              <a:buNone/>
            </a:pPr>
            <a:r>
              <a:rPr lang="zh-CN" altLang="en-US"/>
              <a:t>教育：</a:t>
            </a:r>
            <a:endParaRPr lang="zh-CN" altLang="en-US"/>
          </a:p>
          <a:p>
            <a:pPr marL="285750" indent="-285750">
              <a:buFont typeface="Arial" panose="020B0604020202020204" pitchFamily="34" charset="0"/>
              <a:buChar char="•"/>
            </a:pPr>
            <a:r>
              <a:rPr lang="en-US" altLang="zh-CN"/>
              <a:t>Tao</a:t>
            </a:r>
            <a:r>
              <a:rPr lang="en-US" altLang="zh-CN"/>
              <a:t>li</a:t>
            </a:r>
            <a:endParaRPr lang="en-US" altLang="zh-CN"/>
          </a:p>
          <a:p>
            <a:pPr marL="285750" indent="-285750">
              <a:buFont typeface="Arial" panose="020B0604020202020204" pitchFamily="34" charset="0"/>
              <a:buChar char="•"/>
            </a:pPr>
            <a:r>
              <a:rPr lang="en-US" altLang="zh-CN"/>
              <a:t>EduC</a:t>
            </a:r>
            <a:r>
              <a:rPr lang="en-US" altLang="zh-CN"/>
              <a:t>hat</a:t>
            </a:r>
            <a:endParaRPr lang="en-US" altLang="zh-CN"/>
          </a:p>
          <a:p>
            <a:pPr indent="0">
              <a:buFont typeface="Arial" panose="020B0604020202020204" pitchFamily="34" charset="0"/>
              <a:buNone/>
            </a:pPr>
            <a:r>
              <a:rPr lang="zh-CN" altLang="en-US"/>
              <a:t>科技：</a:t>
            </a:r>
            <a:endParaRPr lang="zh-CN" altLang="en-US"/>
          </a:p>
          <a:p>
            <a:pPr marL="285750" indent="-285750">
              <a:buFont typeface="Arial" panose="020B0604020202020204" pitchFamily="34" charset="0"/>
              <a:buChar char="•"/>
            </a:pPr>
            <a:r>
              <a:rPr lang="en-US" altLang="zh-CN"/>
              <a:t>S</a:t>
            </a:r>
            <a:r>
              <a:rPr lang="en-US" altLang="zh-CN"/>
              <a:t>tarGLM</a:t>
            </a:r>
            <a:endParaRPr lang="en-US" altLang="zh-CN"/>
          </a:p>
          <a:p>
            <a:pPr marL="285750" indent="-285750">
              <a:buFont typeface="Arial" panose="020B0604020202020204" pitchFamily="34" charset="0"/>
              <a:buChar char="•"/>
            </a:pPr>
            <a:r>
              <a:rPr lang="en-US" altLang="zh-CN"/>
              <a:t>M</a:t>
            </a:r>
            <a:r>
              <a:rPr lang="en-US" altLang="zh-CN"/>
              <a:t>ozi</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-9.</a:t>
            </a:r>
            <a:r>
              <a:rPr lang="zh-CN" altLang="en-US" sz="3600" spc="-35" dirty="0">
                <a:latin typeface="Calibri" panose="020F0502020204030204" pitchFamily="34" charset="0"/>
                <a:ea typeface="Calibri" panose="020F0502020204030204" pitchFamily="34" charset="0"/>
                <a:cs typeface="Calibri" panose="020F0502020204030204" pitchFamily="34" charset="0"/>
              </a:rPr>
              <a:t>数据</a:t>
            </a:r>
            <a:r>
              <a:rPr lang="zh-CN" altLang="en-US" sz="3600" spc="-35" dirty="0">
                <a:latin typeface="Calibri" panose="020F0502020204030204" pitchFamily="34" charset="0"/>
                <a:ea typeface="Calibri" panose="020F0502020204030204" pitchFamily="34" charset="0"/>
                <a:cs typeface="Calibri" panose="020F0502020204030204" pitchFamily="34" charset="0"/>
              </a:rPr>
              <a:t>评价</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99415" y="1303020"/>
            <a:ext cx="11281410" cy="5262245"/>
          </a:xfrm>
          <a:prstGeom prst="rect">
            <a:avLst/>
          </a:prstGeom>
          <a:noFill/>
        </p:spPr>
        <p:txBody>
          <a:bodyPr wrap="square" rtlCol="0">
            <a:spAutoFit/>
          </a:bodyPr>
          <a:p>
            <a:r>
              <a:rPr sz="1600"/>
              <a:t>纵观深度学习和大模型的发展历程，持续验证了“更多数据带来更多智能”（More Data, More Intelligence）原则的普适性。从多种模态数据中学习更加开放和复杂的知识，将会是未来拓展大模型能力边界及提升智能水平的重要途径。面向未来，从更多模态更大规模数据中学习知识，是大模型技术发展的必由之路。大模型建得越来越大，结构种类、数据源种类、训练目标种类也越来越多，这些模型的性能提升到底有多少？在哪些方面我们仍需努力？有关大模型性能评价的问题，我们需要一个科学的标准去判断大模型的长处和不足。</a:t>
            </a:r>
            <a:endParaRPr sz="1600"/>
          </a:p>
          <a:p>
            <a:r>
              <a:rPr sz="1600"/>
              <a:t>这在ChatGPT出现前就已经是重要的命题，像GLUE、SuperGLUE等评价</a:t>
            </a:r>
            <a:r>
              <a:rPr lang="zh-CN" sz="1600"/>
              <a:t>数据集</a:t>
            </a:r>
            <a:r>
              <a:rPr sz="1600"/>
              <a:t>都深远地影响了预训练模型的发展，这种基于自动匹配答案评测的方式是大模型和生成式AI兴起前自然语言处理领域主要的评测方式，优点在于评价标准固定、评测速度快。而对于生成式AI，模型倾向于生成发散性强、长度较长的内容，使用自动化评测指标很难对生成内容的多样性、创造力进行评估，于是带来了新的挑战与研究机会，最近出现的大模型评价方式可以大致分为以下几类：</a:t>
            </a:r>
            <a:endParaRPr sz="1600"/>
          </a:p>
          <a:p>
            <a:pPr marL="342900" indent="-342900">
              <a:buAutoNum type="arabicPeriod"/>
            </a:pPr>
            <a:r>
              <a:rPr sz="1600" b="1"/>
              <a:t>自动评价法</a:t>
            </a:r>
            <a:r>
              <a:rPr sz="1600"/>
              <a:t>：很多研究者提出了新的自动化评估方式，譬如通过</a:t>
            </a:r>
            <a:r>
              <a:rPr sz="1600" b="1"/>
              <a:t>选择题</a:t>
            </a:r>
            <a:r>
              <a:rPr sz="1600"/>
              <a:t>的形式，收集人类从小学到大学的考试题以及金融、法律等专业考试题目，让大模型直接阅读选项给出回答从而能够自动评测，这种方式比较适合评测大模型在知识储备、逻辑推理、语义理解等维度的能力。</a:t>
            </a:r>
            <a:endParaRPr sz="1600"/>
          </a:p>
          <a:p>
            <a:pPr marL="342900" indent="-342900">
              <a:buAutoNum type="arabicPeriod"/>
            </a:pPr>
            <a:r>
              <a:rPr sz="1600" b="1"/>
              <a:t>模型评价法</a:t>
            </a:r>
            <a:r>
              <a:rPr sz="1600"/>
              <a:t>：也有研究者提出使用更加强大的大模型来做裁判。譬如</a:t>
            </a:r>
            <a:r>
              <a:rPr sz="1600" b="1"/>
              <a:t>直接给GPT4等模型原始问题和两个模型的回答，通过编写提示词让GPT4扮演打分裁判</a:t>
            </a:r>
            <a:r>
              <a:rPr sz="1600"/>
              <a:t>，给两个模型的回答进行打分。这种方式会存在一些问题，譬如效果受限于裁判模型的能力，裁判模型会偏向于给某个位置的模型打高分等，但优势在于能够自动执行，不需要评测人员，对于模型能力的评判可以提供一定程度的参考。</a:t>
            </a:r>
            <a:endParaRPr sz="1600"/>
          </a:p>
          <a:p>
            <a:pPr marL="342900" indent="-342900">
              <a:buAutoNum type="arabicPeriod"/>
            </a:pPr>
            <a:r>
              <a:rPr sz="1600" b="1"/>
              <a:t>人工评价法</a:t>
            </a:r>
            <a:r>
              <a:rPr sz="1600"/>
              <a:t>：人工评测是目前来看</a:t>
            </a:r>
            <a:r>
              <a:rPr sz="1600" b="1"/>
              <a:t>更加可信的方法，然而因为生成内容的多样性</a:t>
            </a:r>
            <a:r>
              <a:rPr sz="1600"/>
              <a:t>，如何设计合理的评价体系、对齐不同知识水平的标注人员的认知也成为了新的问题。目前国内外研究机构都推出了大模型能力的“竞技场”，要求用户对于相同问题不同模型的回答给出盲评。这里面也有很多有意思的问题，譬如在评测过程中，是否可以设计自动化的指标给标注人员提供辅助？一个问题的回答是否可以从不同的维度给出打分？如何从网络众测员中选出相对比较靠谱的答案？这些问题都值得实践与探索。</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669036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-10.</a:t>
            </a:r>
            <a:r>
              <a:rPr lang="zh-CN" altLang="en-US" sz="3600" spc="-35" dirty="0">
                <a:latin typeface="Calibri" panose="020F0502020204030204" pitchFamily="34" charset="0"/>
                <a:ea typeface="Calibri" panose="020F0502020204030204" pitchFamily="34" charset="0"/>
                <a:cs typeface="Calibri" panose="020F0502020204030204" pitchFamily="34" charset="0"/>
              </a:rPr>
              <a:t>易用性</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42625" cy="1198880"/>
          </a:xfrm>
          <a:prstGeom prst="rect">
            <a:avLst/>
          </a:prstGeom>
          <a:noFill/>
        </p:spPr>
        <p:txBody>
          <a:bodyPr wrap="square" rtlCol="0">
            <a:spAutoFit/>
          </a:bodyPr>
          <a:p>
            <a:r>
              <a:t>  大模型已呈现出强烈的通用性趋势，具体体现为日益统一的Transformer网络架构，以及各领域日益统一的基础模型，这为建立标准化的大模型系统（Big Model Systems)，将人工智能能力低门槛地部署到各行各业带来可能性。受到计算机发展史上成功实现标准化的数据库系统和大数据分析系统的启发，我们应当将复杂的高效算法封装在系统层，而为系统用户提供易懂而强大的接口。</a:t>
            </a:r>
          </a:p>
        </p:txBody>
      </p:sp>
      <p:pic>
        <p:nvPicPr>
          <p:cNvPr id="100" name="图片 99"/>
          <p:cNvPicPr/>
          <p:nvPr>
            <p:custDataLst>
              <p:tags r:id="rId2"/>
            </p:custDataLst>
          </p:nvPr>
        </p:nvPicPr>
        <p:blipFill>
          <a:blip r:embed="rId3"/>
          <a:stretch>
            <a:fillRect/>
          </a:stretch>
        </p:blipFill>
        <p:spPr>
          <a:xfrm>
            <a:off x="381000" y="2667000"/>
            <a:ext cx="6240780" cy="3564255"/>
          </a:xfrm>
          <a:prstGeom prst="rect">
            <a:avLst/>
          </a:prstGeom>
          <a:noFill/>
          <a:ln w="9525">
            <a:noFill/>
          </a:ln>
        </p:spPr>
      </p:pic>
      <p:sp>
        <p:nvSpPr>
          <p:cNvPr id="2" name="右箭头 1"/>
          <p:cNvSpPr/>
          <p:nvPr/>
        </p:nvSpPr>
        <p:spPr>
          <a:xfrm>
            <a:off x="6477000" y="4220210"/>
            <a:ext cx="1745615" cy="45720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统一接口</a:t>
            </a:r>
            <a:r>
              <a:rPr lang="zh-CN" altLang="en-US"/>
              <a:t>标准</a:t>
            </a:r>
            <a:endParaRPr lang="zh-CN" altLang="en-US"/>
          </a:p>
        </p:txBody>
      </p:sp>
      <p:sp>
        <p:nvSpPr>
          <p:cNvPr id="3" name="文本框 2"/>
          <p:cNvSpPr txBox="1"/>
          <p:nvPr/>
        </p:nvSpPr>
        <p:spPr>
          <a:xfrm>
            <a:off x="8290560" y="2286000"/>
            <a:ext cx="3784600" cy="2399665"/>
          </a:xfrm>
          <a:prstGeom prst="rect">
            <a:avLst/>
          </a:prstGeom>
          <a:noFill/>
        </p:spPr>
        <p:txBody>
          <a:bodyPr wrap="square" rtlCol="0">
            <a:spAutoFit/>
          </a:bodyPr>
          <a:p>
            <a:r>
              <a:rPr lang="en-US" altLang="zh-CN"/>
              <a:t>Github</a:t>
            </a:r>
            <a:r>
              <a:rPr lang="zh-CN" altLang="en-US"/>
              <a:t>相关项目</a:t>
            </a:r>
            <a:r>
              <a:rPr lang="en-US" altLang="zh-CN"/>
              <a:t>:</a:t>
            </a:r>
            <a:endParaRPr lang="en-US" altLang="zh-CN"/>
          </a:p>
          <a:p>
            <a:pPr marL="285750" indent="-285750">
              <a:buFont typeface="Arial" panose="020B0604020202020204" pitchFamily="34" charset="0"/>
              <a:buChar char="•"/>
            </a:pPr>
            <a:r>
              <a:rPr lang="en-US" altLang="zh-CN"/>
              <a:t>api-for-open-llm</a:t>
            </a:r>
            <a:endParaRPr lang="en-US" altLang="zh-CN"/>
          </a:p>
          <a:p>
            <a:pPr marL="285750" indent="-285750">
              <a:buFont typeface="Arial" panose="020B0604020202020204" pitchFamily="34" charset="0"/>
              <a:buChar char="•"/>
            </a:pPr>
            <a:r>
              <a:rPr lang="en-US" altLang="zh-CN"/>
              <a:t>LocalAI</a:t>
            </a:r>
            <a:endParaRPr lang="en-US" altLang="zh-CN"/>
          </a:p>
          <a:p>
            <a:pPr marL="285750" indent="-285750">
              <a:buFont typeface="Arial" panose="020B0604020202020204" pitchFamily="34" charset="0"/>
              <a:buChar char="•"/>
            </a:pPr>
            <a:r>
              <a:rPr lang="en-US" altLang="zh-CN"/>
              <a:t>O</a:t>
            </a:r>
            <a:r>
              <a:rPr lang="en-US" altLang="zh-CN"/>
              <a:t>ne-API</a:t>
            </a:r>
            <a:endParaRPr lang="en-US" altLang="zh-CN"/>
          </a:p>
          <a:p>
            <a:pPr marL="285750" indent="-285750">
              <a:buFont typeface="Arial" panose="020B0604020202020204" pitchFamily="34" charset="0"/>
              <a:buChar char="•"/>
            </a:pPr>
            <a:endParaRPr lang="en-US" altLang="zh-CN"/>
          </a:p>
          <a:p>
            <a:pPr indent="0">
              <a:buFont typeface="Arial" panose="020B0604020202020204" pitchFamily="34" charset="0"/>
              <a:buNone/>
            </a:pPr>
            <a:r>
              <a:rPr lang="zh-CN" altLang="en-US"/>
              <a:t>接口标准：</a:t>
            </a:r>
            <a:r>
              <a:rPr lang="zh-CN" altLang="en-US" sz="1400"/>
              <a:t>https://api.openai.com/v1/chat/completions</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endParaRPr lang="zh-CN" altLang="en-US" sz="1000"/>
          </a:p>
        </p:txBody>
      </p:sp>
      <p:pic>
        <p:nvPicPr>
          <p:cNvPr id="6" name="图片 5"/>
          <p:cNvPicPr>
            <a:picLocks noChangeAspect="1"/>
          </p:cNvPicPr>
          <p:nvPr>
            <p:custDataLst>
              <p:tags r:id="rId4"/>
            </p:custDataLst>
          </p:nvPr>
        </p:nvPicPr>
        <p:blipFill>
          <a:blip r:embed="rId5"/>
          <a:stretch>
            <a:fillRect/>
          </a:stretch>
        </p:blipFill>
        <p:spPr>
          <a:xfrm>
            <a:off x="8315960" y="4220210"/>
            <a:ext cx="3625215" cy="24530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95600" y="2895600"/>
            <a:ext cx="6400800" cy="751205"/>
          </a:xfrm>
          <a:prstGeom prst="rect">
            <a:avLst/>
          </a:prstGeom>
        </p:spPr>
        <p:txBody>
          <a:bodyPr vert="horz" wrap="square" lIns="0" tIns="12700" rIns="0" bIns="0" rtlCol="0">
            <a:spAutoFit/>
          </a:bodyPr>
          <a:lstStyle/>
          <a:p>
            <a:pPr marL="12700" algn="ctr">
              <a:lnSpc>
                <a:spcPct val="100000"/>
              </a:lnSpc>
              <a:spcBef>
                <a:spcPts val="100"/>
              </a:spcBef>
            </a:pPr>
            <a:r>
              <a:rPr lang="zh-CN" sz="4800" b="1" spc="-5" dirty="0">
                <a:solidFill>
                  <a:srgbClr val="007C5B"/>
                </a:solidFill>
                <a:latin typeface="Tahoma" panose="020B0604030504040204"/>
                <a:cs typeface="Tahoma" panose="020B0604030504040204"/>
              </a:rPr>
              <a:t>多模态</a:t>
            </a:r>
            <a:r>
              <a:rPr lang="zh-CN" sz="4800" b="1" spc="-5" dirty="0">
                <a:solidFill>
                  <a:srgbClr val="007C5B"/>
                </a:solidFill>
                <a:latin typeface="Tahoma" panose="020B0604030504040204"/>
                <a:cs typeface="Tahoma" panose="020B0604030504040204"/>
              </a:rPr>
              <a:t>模型</a:t>
            </a:r>
            <a:endParaRPr lang="zh-CN" sz="4800" b="1" spc="-5" dirty="0">
              <a:solidFill>
                <a:srgbClr val="007C5B"/>
              </a:solidFill>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object 2"/>
          <p:cNvSpPr txBox="1">
            <a:spLocks noGrp="1"/>
          </p:cNvSpPr>
          <p:nvPr>
            <p:custDataLst>
              <p:tags r:id="rId2"/>
            </p:custDataLst>
          </p:nvPr>
        </p:nvSpPr>
        <p:spPr>
          <a:xfrm>
            <a:off x="816610" y="699770"/>
            <a:ext cx="626681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pic>
        <p:nvPicPr>
          <p:cNvPr id="9" name="图片 8"/>
          <p:cNvPicPr>
            <a:picLocks noChangeAspect="1"/>
          </p:cNvPicPr>
          <p:nvPr>
            <p:custDataLst>
              <p:tags r:id="rId3"/>
            </p:custDataLst>
          </p:nvPr>
        </p:nvPicPr>
        <p:blipFill>
          <a:blip r:embed="rId4"/>
          <a:stretch>
            <a:fillRect/>
          </a:stretch>
        </p:blipFill>
        <p:spPr>
          <a:xfrm>
            <a:off x="1828800" y="1370330"/>
            <a:ext cx="9224645" cy="3798570"/>
          </a:xfrm>
          <a:prstGeom prst="rect">
            <a:avLst/>
          </a:prstGeom>
        </p:spPr>
      </p:pic>
      <p:sp>
        <p:nvSpPr>
          <p:cNvPr id="10" name="文本框 9"/>
          <p:cNvSpPr txBox="1"/>
          <p:nvPr>
            <p:custDataLst>
              <p:tags r:id="rId5"/>
            </p:custDataLst>
          </p:nvPr>
        </p:nvSpPr>
        <p:spPr>
          <a:xfrm>
            <a:off x="2590800" y="5181600"/>
            <a:ext cx="7919085" cy="368300"/>
          </a:xfrm>
          <a:prstGeom prst="rect">
            <a:avLst/>
          </a:prstGeom>
          <a:noFill/>
        </p:spPr>
        <p:txBody>
          <a:bodyPr wrap="square" rtlCol="0">
            <a:spAutoFit/>
          </a:bodyPr>
          <a:p>
            <a:pPr algn="ctr"/>
            <a:r>
              <a:rPr lang="zh-CN" altLang="en-US"/>
              <a:t>以</a:t>
            </a:r>
            <a:r>
              <a:rPr lang="en-US" altLang="zh-CN"/>
              <a:t>DALL·E</a:t>
            </a:r>
            <a:r>
              <a:rPr lang="zh-CN" altLang="en-US"/>
              <a:t>、</a:t>
            </a:r>
            <a:r>
              <a:rPr lang="en-US" altLang="zh-CN"/>
              <a:t>CogView</a:t>
            </a:r>
            <a:r>
              <a:rPr lang="zh-CN" altLang="en-US"/>
              <a:t>、</a:t>
            </a:r>
            <a:r>
              <a:rPr lang="en-US" altLang="zh-CN"/>
              <a:t>BEiT</a:t>
            </a:r>
            <a:r>
              <a:rPr lang="zh-CN" altLang="en-US"/>
              <a:t>等为代表的多模态大模型</a:t>
            </a:r>
            <a:r>
              <a:rPr lang="zh-CN" altLang="en-US"/>
              <a:t>设计</a:t>
            </a:r>
            <a:endParaRPr lang="zh-CN" altLang="en-US"/>
          </a:p>
        </p:txBody>
      </p:sp>
      <p:sp>
        <p:nvSpPr>
          <p:cNvPr id="11" name="文本框 10"/>
          <p:cNvSpPr txBox="1"/>
          <p:nvPr>
            <p:custDataLst>
              <p:tags r:id="rId6"/>
            </p:custDataLst>
          </p:nvPr>
        </p:nvSpPr>
        <p:spPr>
          <a:xfrm>
            <a:off x="1371600" y="5562600"/>
            <a:ext cx="8491220" cy="922020"/>
          </a:xfrm>
          <a:prstGeom prst="rect">
            <a:avLst/>
          </a:prstGeom>
          <a:noFill/>
        </p:spPr>
        <p:txBody>
          <a:bodyPr wrap="square" rtlCol="0">
            <a:spAutoFit/>
          </a:bodyPr>
          <a:p>
            <a:pPr marL="285750" indent="-285750">
              <a:buFont typeface="Arial" panose="020B0604020202020204" pitchFamily="34" charset="0"/>
              <a:buChar char="•"/>
            </a:pPr>
            <a:r>
              <a:rPr lang="zh-CN" altLang="en-US"/>
              <a:t>将图像离散化成</a:t>
            </a:r>
            <a:r>
              <a:rPr lang="en-US" altLang="zh-CN"/>
              <a:t>Token</a:t>
            </a:r>
            <a:r>
              <a:rPr lang="zh-CN" altLang="en-US"/>
              <a:t>，当作文本一起</a:t>
            </a:r>
            <a:r>
              <a:rPr lang="zh-CN" altLang="en-US"/>
              <a:t>预训练；</a:t>
            </a:r>
            <a:endParaRPr lang="zh-CN" altLang="en-US"/>
          </a:p>
          <a:p>
            <a:pPr marL="285750" indent="-285750">
              <a:buFont typeface="Arial" panose="020B0604020202020204" pitchFamily="34" charset="0"/>
              <a:buChar char="•"/>
            </a:pPr>
            <a:r>
              <a:rPr lang="zh-CN" altLang="en-US"/>
              <a:t>优势在于：图像为一等公民，同时进行图像的理解和生成</a:t>
            </a:r>
            <a:r>
              <a:rPr lang="zh-CN" altLang="en-US"/>
              <a:t>任务；</a:t>
            </a:r>
            <a:endParaRPr lang="zh-CN" altLang="en-US"/>
          </a:p>
          <a:p>
            <a:pPr marL="285750" indent="-285750">
              <a:buFont typeface="Arial" panose="020B0604020202020204" pitchFamily="34" charset="0"/>
              <a:buChar char="•"/>
            </a:pPr>
            <a:r>
              <a:rPr lang="zh-CN" altLang="en-US"/>
              <a:t>劣势在于：离散有损，</a:t>
            </a:r>
            <a:r>
              <a:rPr lang="en-US" altLang="zh-CN"/>
              <a:t>token</a:t>
            </a:r>
            <a:r>
              <a:rPr lang="zh-CN" altLang="en-US"/>
              <a:t>消耗过大（</a:t>
            </a:r>
            <a:r>
              <a:rPr lang="en-US" altLang="zh-CN"/>
              <a:t>256*256</a:t>
            </a:r>
            <a:r>
              <a:rPr lang="zh-CN" altLang="en-US"/>
              <a:t>图需要超过</a:t>
            </a:r>
            <a:r>
              <a:rPr lang="en-US" altLang="zh-CN"/>
              <a:t>1000+tokens</a:t>
            </a:r>
            <a:r>
              <a:rPr lang="zh-CN" altLang="en-US"/>
              <a:t>来</a:t>
            </a:r>
            <a:r>
              <a:rPr lang="zh-CN" altLang="en-US"/>
              <a:t>描述）；</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object 2"/>
          <p:cNvSpPr txBox="1">
            <a:spLocks noGrp="1"/>
          </p:cNvSpPr>
          <p:nvPr>
            <p:custDataLst>
              <p:tags r:id="rId2"/>
            </p:custDataLst>
          </p:nvPr>
        </p:nvSpPr>
        <p:spPr>
          <a:xfrm>
            <a:off x="816610" y="699770"/>
            <a:ext cx="626681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3" name="文本框 2"/>
          <p:cNvSpPr txBox="1"/>
          <p:nvPr>
            <p:custDataLst>
              <p:tags r:id="rId3"/>
            </p:custDataLst>
          </p:nvPr>
        </p:nvSpPr>
        <p:spPr>
          <a:xfrm>
            <a:off x="1143000" y="5095875"/>
            <a:ext cx="4067810" cy="368300"/>
          </a:xfrm>
          <a:prstGeom prst="rect">
            <a:avLst/>
          </a:prstGeom>
          <a:noFill/>
        </p:spPr>
        <p:txBody>
          <a:bodyPr wrap="square" rtlCol="0">
            <a:spAutoFit/>
          </a:bodyPr>
          <a:p>
            <a:pPr algn="ctr"/>
            <a:r>
              <a:rPr lang="zh-CN" altLang="en-US"/>
              <a:t>以</a:t>
            </a:r>
            <a:r>
              <a:rPr lang="en-US"/>
              <a:t>BLIP2</a:t>
            </a:r>
            <a:r>
              <a:rPr lang="zh-CN" altLang="en-US"/>
              <a:t>等为代表的多模态大模型</a:t>
            </a:r>
            <a:r>
              <a:rPr lang="zh-CN" altLang="en-US"/>
              <a:t>设计</a:t>
            </a:r>
            <a:endParaRPr lang="zh-CN" altLang="en-US"/>
          </a:p>
        </p:txBody>
      </p:sp>
      <p:sp>
        <p:nvSpPr>
          <p:cNvPr id="7" name="文本框 6"/>
          <p:cNvSpPr txBox="1"/>
          <p:nvPr>
            <p:custDataLst>
              <p:tags r:id="rId4"/>
            </p:custDataLst>
          </p:nvPr>
        </p:nvSpPr>
        <p:spPr>
          <a:xfrm>
            <a:off x="1371600" y="5562600"/>
            <a:ext cx="8491220" cy="922020"/>
          </a:xfrm>
          <a:prstGeom prst="rect">
            <a:avLst/>
          </a:prstGeom>
          <a:noFill/>
        </p:spPr>
        <p:txBody>
          <a:bodyPr wrap="square" rtlCol="0">
            <a:spAutoFit/>
          </a:bodyPr>
          <a:p>
            <a:pPr marL="285750" indent="-285750">
              <a:buFont typeface="Arial" panose="020B0604020202020204" pitchFamily="34" charset="0"/>
              <a:buChar char="•"/>
            </a:pPr>
            <a:r>
              <a:rPr lang="zh-CN" altLang="en-US"/>
              <a:t>将图像特征对齐到语言模型（</a:t>
            </a:r>
            <a:r>
              <a:rPr lang="zh-CN" altLang="en-US"/>
              <a:t>可以图像、语言分离作</a:t>
            </a:r>
            <a:r>
              <a:rPr lang="zh-CN" altLang="en-US"/>
              <a:t>多模态）；</a:t>
            </a:r>
            <a:endParaRPr lang="zh-CN" altLang="en-US"/>
          </a:p>
          <a:p>
            <a:pPr marL="285750" indent="-285750">
              <a:buFont typeface="Arial" panose="020B0604020202020204" pitchFamily="34" charset="0"/>
              <a:buChar char="•"/>
            </a:pPr>
            <a:r>
              <a:rPr lang="zh-CN" altLang="en-US"/>
              <a:t>优势在于：充分利用语言模型能力，保持多轮</a:t>
            </a:r>
            <a:r>
              <a:rPr lang="zh-CN" altLang="en-US"/>
              <a:t>对话；</a:t>
            </a:r>
            <a:endParaRPr lang="zh-CN" altLang="en-US"/>
          </a:p>
          <a:p>
            <a:pPr marL="285750" indent="-285750">
              <a:buFont typeface="Arial" panose="020B0604020202020204" pitchFamily="34" charset="0"/>
              <a:buChar char="•"/>
            </a:pPr>
            <a:r>
              <a:rPr lang="zh-CN" altLang="en-US"/>
              <a:t>劣势在于：提取图像语义信息的时候会丢失部分</a:t>
            </a:r>
            <a:r>
              <a:rPr lang="zh-CN" altLang="en-US"/>
              <a:t>特征信息；</a:t>
            </a:r>
            <a:endParaRPr lang="zh-CN" altLang="en-US"/>
          </a:p>
        </p:txBody>
      </p:sp>
      <p:pic>
        <p:nvPicPr>
          <p:cNvPr id="2" name="图片 1"/>
          <p:cNvPicPr>
            <a:picLocks noChangeAspect="1"/>
          </p:cNvPicPr>
          <p:nvPr>
            <p:custDataLst>
              <p:tags r:id="rId5"/>
            </p:custDataLst>
          </p:nvPr>
        </p:nvPicPr>
        <p:blipFill>
          <a:blip r:embed="rId6"/>
          <a:stretch>
            <a:fillRect/>
          </a:stretch>
        </p:blipFill>
        <p:spPr>
          <a:xfrm>
            <a:off x="6781800" y="1828800"/>
            <a:ext cx="2575560" cy="2796540"/>
          </a:xfrm>
          <a:prstGeom prst="rect">
            <a:avLst/>
          </a:prstGeom>
        </p:spPr>
      </p:pic>
      <p:pic>
        <p:nvPicPr>
          <p:cNvPr id="12" name="图片 11"/>
          <p:cNvPicPr>
            <a:picLocks noChangeAspect="1"/>
          </p:cNvPicPr>
          <p:nvPr>
            <p:custDataLst>
              <p:tags r:id="rId7"/>
            </p:custDataLst>
          </p:nvPr>
        </p:nvPicPr>
        <p:blipFill>
          <a:blip r:embed="rId6"/>
          <a:stretch>
            <a:fillRect/>
          </a:stretch>
        </p:blipFill>
        <p:spPr>
          <a:xfrm>
            <a:off x="9372600" y="1524000"/>
            <a:ext cx="2575560" cy="2796540"/>
          </a:xfrm>
          <a:prstGeom prst="rect">
            <a:avLst/>
          </a:prstGeom>
        </p:spPr>
      </p:pic>
      <p:sp>
        <p:nvSpPr>
          <p:cNvPr id="13" name="矩形 12"/>
          <p:cNvSpPr/>
          <p:nvPr>
            <p:custDataLst>
              <p:tags r:id="rId8"/>
            </p:custDataLst>
          </p:nvPr>
        </p:nvSpPr>
        <p:spPr>
          <a:xfrm>
            <a:off x="9790430" y="1975485"/>
            <a:ext cx="801370" cy="1453515"/>
          </a:xfrm>
          <a:prstGeom prst="rect">
            <a:avLst/>
          </a:prstGeom>
          <a:noFill/>
          <a:ln w="2540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4" name="矩形 13"/>
          <p:cNvSpPr/>
          <p:nvPr>
            <p:custDataLst>
              <p:tags r:id="rId9"/>
            </p:custDataLst>
          </p:nvPr>
        </p:nvSpPr>
        <p:spPr>
          <a:xfrm>
            <a:off x="10820400" y="1948815"/>
            <a:ext cx="1021715" cy="1837690"/>
          </a:xfrm>
          <a:prstGeom prst="rect">
            <a:avLst/>
          </a:prstGeom>
          <a:noFill/>
          <a:ln w="2540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文本框 14"/>
          <p:cNvSpPr txBox="1"/>
          <p:nvPr>
            <p:custDataLst>
              <p:tags r:id="rId10"/>
            </p:custDataLst>
          </p:nvPr>
        </p:nvSpPr>
        <p:spPr>
          <a:xfrm>
            <a:off x="7086600" y="5016500"/>
            <a:ext cx="4067810" cy="368300"/>
          </a:xfrm>
          <a:prstGeom prst="rect">
            <a:avLst/>
          </a:prstGeom>
          <a:noFill/>
        </p:spPr>
        <p:txBody>
          <a:bodyPr wrap="square" rtlCol="0">
            <a:spAutoFit/>
          </a:bodyPr>
          <a:p>
            <a:pPr algn="ctr"/>
            <a:r>
              <a:rPr lang="en-US" altLang="zh-CN"/>
              <a:t>XrayGLM</a:t>
            </a:r>
            <a:r>
              <a:rPr lang="zh-CN" altLang="en-US"/>
              <a:t>信息</a:t>
            </a:r>
            <a:r>
              <a:rPr lang="zh-CN" altLang="en-US"/>
              <a:t>丢失</a:t>
            </a:r>
            <a:endParaRPr lang="zh-CN" altLang="en-US"/>
          </a:p>
        </p:txBody>
      </p:sp>
      <p:pic>
        <p:nvPicPr>
          <p:cNvPr id="16" name="图片 15"/>
          <p:cNvPicPr>
            <a:picLocks noChangeAspect="1"/>
          </p:cNvPicPr>
          <p:nvPr>
            <p:custDataLst>
              <p:tags r:id="rId11"/>
            </p:custDataLst>
          </p:nvPr>
        </p:nvPicPr>
        <p:blipFill>
          <a:blip r:embed="rId12"/>
          <a:stretch>
            <a:fillRect/>
          </a:stretch>
        </p:blipFill>
        <p:spPr>
          <a:xfrm>
            <a:off x="387985" y="1371600"/>
            <a:ext cx="6184900" cy="3625850"/>
          </a:xfrm>
          <a:prstGeom prst="rect">
            <a:avLst/>
          </a:prstGeom>
        </p:spPr>
      </p:pic>
      <p:cxnSp>
        <p:nvCxnSpPr>
          <p:cNvPr id="17" name="直接箭头连接符 16"/>
          <p:cNvCxnSpPr/>
          <p:nvPr>
            <p:custDataLst>
              <p:tags r:id="rId13"/>
            </p:custDataLst>
          </p:nvPr>
        </p:nvCxnSpPr>
        <p:spPr>
          <a:xfrm flipH="1" flipV="1">
            <a:off x="1447800" y="4191000"/>
            <a:ext cx="685800" cy="76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4"/>
            </p:custDataLst>
          </p:nvPr>
        </p:nvSpPr>
        <p:spPr>
          <a:xfrm>
            <a:off x="108585" y="3856990"/>
            <a:ext cx="1339215" cy="7912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rPr>
              <a:t>Q-Former 能够从 image encoder 中提取出固定数量的输出特征</a:t>
            </a:r>
            <a:endParaRPr lang="zh-CN" altLang="en-US" sz="1000" b="1">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object 2"/>
          <p:cNvSpPr txBox="1">
            <a:spLocks noGrp="1"/>
          </p:cNvSpPr>
          <p:nvPr>
            <p:custDataLst>
              <p:tags r:id="rId2"/>
            </p:custDataLst>
          </p:nvPr>
        </p:nvSpPr>
        <p:spPr>
          <a:xfrm>
            <a:off x="816610" y="699770"/>
            <a:ext cx="731012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pic>
        <p:nvPicPr>
          <p:cNvPr id="12" name="图片 11"/>
          <p:cNvPicPr>
            <a:picLocks noChangeAspect="1"/>
          </p:cNvPicPr>
          <p:nvPr>
            <p:custDataLst>
              <p:tags r:id="rId3"/>
            </p:custDataLst>
          </p:nvPr>
        </p:nvPicPr>
        <p:blipFill>
          <a:blip r:embed="rId4"/>
          <a:stretch>
            <a:fillRect/>
          </a:stretch>
        </p:blipFill>
        <p:spPr>
          <a:xfrm>
            <a:off x="533400" y="1600200"/>
            <a:ext cx="6961505" cy="4263390"/>
          </a:xfrm>
          <a:prstGeom prst="rect">
            <a:avLst/>
          </a:prstGeom>
        </p:spPr>
      </p:pic>
      <p:cxnSp>
        <p:nvCxnSpPr>
          <p:cNvPr id="15" name="直接箭头连接符 14"/>
          <p:cNvCxnSpPr/>
          <p:nvPr>
            <p:custDataLst>
              <p:tags r:id="rId5"/>
            </p:custDataLst>
          </p:nvPr>
        </p:nvCxnSpPr>
        <p:spPr>
          <a:xfrm>
            <a:off x="5638800" y="5238750"/>
            <a:ext cx="685800" cy="190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459" name="Google Shape;6459;p65"/>
          <p:cNvSpPr/>
          <p:nvPr>
            <p:custDataLst>
              <p:tags r:id="rId6"/>
            </p:custDataLst>
          </p:nvPr>
        </p:nvSpPr>
        <p:spPr>
          <a:xfrm>
            <a:off x="6477000" y="5390515"/>
            <a:ext cx="1686560" cy="589915"/>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600"/>
              <a:t>Object Detection</a:t>
            </a:r>
            <a:endParaRPr lang="en-GB" sz="1600"/>
          </a:p>
        </p:txBody>
      </p:sp>
      <p:sp>
        <p:nvSpPr>
          <p:cNvPr id="6460" name="Google Shape;6460;p65"/>
          <p:cNvSpPr/>
          <p:nvPr>
            <p:custDataLst>
              <p:tags r:id="rId7"/>
            </p:custDataLst>
          </p:nvPr>
        </p:nvSpPr>
        <p:spPr>
          <a:xfrm>
            <a:off x="6477000" y="4759325"/>
            <a:ext cx="1651635" cy="53530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600"/>
              <a:t>I</a:t>
            </a:r>
            <a:r>
              <a:rPr lang="en-GB" sz="1600"/>
              <a:t>mage </a:t>
            </a:r>
            <a:r>
              <a:rPr lang="en-US" altLang="en-GB" sz="1600"/>
              <a:t>S</a:t>
            </a:r>
            <a:r>
              <a:rPr lang="en-GB" sz="1600"/>
              <a:t>egmentation</a:t>
            </a:r>
            <a:endParaRPr lang="en-GB" sz="1600"/>
          </a:p>
        </p:txBody>
      </p:sp>
      <p:sp>
        <p:nvSpPr>
          <p:cNvPr id="6461" name="Google Shape;6461;p65"/>
          <p:cNvSpPr/>
          <p:nvPr>
            <p:custDataLst>
              <p:tags r:id="rId8"/>
            </p:custDataLst>
          </p:nvPr>
        </p:nvSpPr>
        <p:spPr>
          <a:xfrm>
            <a:off x="6475095" y="4152900"/>
            <a:ext cx="1651635" cy="5105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600"/>
              <a:t>I</a:t>
            </a:r>
            <a:r>
              <a:rPr lang="en-GB" sz="1600"/>
              <a:t>mage </a:t>
            </a:r>
            <a:r>
              <a:rPr lang="en-US" altLang="en-GB" sz="1600"/>
              <a:t>C</a:t>
            </a:r>
            <a:r>
              <a:rPr lang="en-GB" sz="1600"/>
              <a:t>lassification</a:t>
            </a:r>
            <a:endParaRPr lang="en-GB" sz="1600"/>
          </a:p>
        </p:txBody>
      </p:sp>
      <p:sp>
        <p:nvSpPr>
          <p:cNvPr id="16" name="文本框 15"/>
          <p:cNvSpPr txBox="1"/>
          <p:nvPr>
            <p:custDataLst>
              <p:tags r:id="rId9"/>
            </p:custDataLst>
          </p:nvPr>
        </p:nvSpPr>
        <p:spPr>
          <a:xfrm>
            <a:off x="6496685" y="5863590"/>
            <a:ext cx="1631950" cy="368300"/>
          </a:xfrm>
          <a:prstGeom prst="rect">
            <a:avLst/>
          </a:prstGeom>
          <a:noFill/>
        </p:spPr>
        <p:txBody>
          <a:bodyPr wrap="square" rtlCol="0">
            <a:spAutoFit/>
          </a:bodyPr>
          <a:p>
            <a:pPr algn="ctr"/>
            <a:r>
              <a:rPr lang="en-US" altLang="zh-CN"/>
              <a:t>...</a:t>
            </a:r>
            <a:endParaRPr lang="en-US" altLang="zh-CN"/>
          </a:p>
        </p:txBody>
      </p:sp>
      <p:cxnSp>
        <p:nvCxnSpPr>
          <p:cNvPr id="17" name="直接箭头连接符 16"/>
          <p:cNvCxnSpPr/>
          <p:nvPr>
            <p:custDataLst>
              <p:tags r:id="rId10"/>
            </p:custDataLst>
          </p:nvPr>
        </p:nvCxnSpPr>
        <p:spPr>
          <a:xfrm flipV="1">
            <a:off x="7086600" y="3842385"/>
            <a:ext cx="0" cy="304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custDataLst>
              <p:tags r:id="rId11"/>
            </p:custDataLst>
          </p:nvPr>
        </p:nvSpPr>
        <p:spPr>
          <a:xfrm>
            <a:off x="5715000" y="3886200"/>
            <a:ext cx="2590800" cy="2438400"/>
          </a:xfrm>
          <a:prstGeom prst="roundRect">
            <a:avLst/>
          </a:prstGeom>
          <a:noFill/>
          <a:ln w="28575"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12"/>
            </p:custDataLst>
          </p:nvPr>
        </p:nvSpPr>
        <p:spPr>
          <a:xfrm>
            <a:off x="8458200" y="2819400"/>
            <a:ext cx="3375660" cy="1476375"/>
          </a:xfrm>
          <a:prstGeom prst="rect">
            <a:avLst/>
          </a:prstGeom>
          <a:noFill/>
        </p:spPr>
        <p:txBody>
          <a:bodyPr wrap="square" rtlCol="0">
            <a:spAutoFit/>
          </a:bodyPr>
          <a:p>
            <a:r>
              <a:rPr lang="zh-CN" altLang="en-US"/>
              <a:t>多模态模型中的视觉模型在特征信息的获取中容易产生丢失，融合传统的方法，将丢失的信息进行补充或许是一个好的探索</a:t>
            </a:r>
            <a:r>
              <a:rPr lang="zh-CN" altLang="en-US"/>
              <a:t>方案。</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95600" y="2895600"/>
            <a:ext cx="6400800" cy="751205"/>
          </a:xfrm>
          <a:prstGeom prst="rect">
            <a:avLst/>
          </a:prstGeom>
        </p:spPr>
        <p:txBody>
          <a:bodyPr vert="horz" wrap="square" lIns="0" tIns="12700" rIns="0" bIns="0" rtlCol="0">
            <a:spAutoFit/>
          </a:bodyPr>
          <a:lstStyle/>
          <a:p>
            <a:pPr marL="12700" algn="ctr">
              <a:lnSpc>
                <a:spcPct val="100000"/>
              </a:lnSpc>
              <a:spcBef>
                <a:spcPts val="100"/>
              </a:spcBef>
            </a:pPr>
            <a:r>
              <a:rPr lang="en-US" altLang="zh-CN" sz="4800" b="1" spc="-5" dirty="0">
                <a:solidFill>
                  <a:srgbClr val="007C5B"/>
                </a:solidFill>
                <a:latin typeface="Tahoma" panose="020B0604030504040204"/>
                <a:cs typeface="Tahoma" panose="020B0604030504040204"/>
              </a:rPr>
              <a:t>A</a:t>
            </a:r>
            <a:r>
              <a:rPr lang="en-US" altLang="zh-CN" sz="4800" b="1" spc="-5" dirty="0">
                <a:solidFill>
                  <a:srgbClr val="007C5B"/>
                </a:solidFill>
                <a:latin typeface="Tahoma" panose="020B0604030504040204"/>
                <a:cs typeface="Tahoma" panose="020B0604030504040204"/>
              </a:rPr>
              <a:t>gent</a:t>
            </a:r>
            <a:endParaRPr lang="en-US" altLang="zh-CN" sz="4800" b="1" spc="-5" dirty="0">
              <a:solidFill>
                <a:srgbClr val="007C5B"/>
              </a:solidFill>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从</a:t>
            </a:r>
            <a:r>
              <a:rPr lang="en-US" altLang="zh-CN" sz="3600" spc="-35" dirty="0">
                <a:latin typeface="Calibri" panose="020F0502020204030204" pitchFamily="34" charset="0"/>
                <a:ea typeface="Calibri" panose="020F0502020204030204" pitchFamily="34" charset="0"/>
                <a:cs typeface="Calibri" panose="020F0502020204030204" pitchFamily="34" charset="0"/>
              </a:rPr>
              <a:t>ChatGPT</a:t>
            </a:r>
            <a:r>
              <a:rPr lang="zh-CN" altLang="en-US" sz="3600" spc="-35" dirty="0">
                <a:latin typeface="Calibri" panose="020F0502020204030204" pitchFamily="34" charset="0"/>
                <a:ea typeface="Calibri" panose="020F0502020204030204" pitchFamily="34" charset="0"/>
                <a:cs typeface="Calibri" panose="020F0502020204030204" pitchFamily="34" charset="0"/>
              </a:rPr>
              <a:t>说起</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816610" y="1390015"/>
            <a:ext cx="10854055" cy="1198880"/>
          </a:xfrm>
          <a:prstGeom prst="rect">
            <a:avLst/>
          </a:prstGeom>
          <a:noFill/>
        </p:spPr>
        <p:txBody>
          <a:bodyPr wrap="square" rtlCol="0">
            <a:spAutoFit/>
          </a:bodyPr>
          <a:p>
            <a:r>
              <a:rPr lang="en-US" altLang="zh-CN"/>
              <a:t>ChatGPT</a:t>
            </a:r>
            <a:r>
              <a:rPr lang="zh-CN" altLang="en-US"/>
              <a:t>全称</a:t>
            </a:r>
            <a:r>
              <a:rPr lang="en-US" altLang="zh-CN"/>
              <a:t>Chat </a:t>
            </a:r>
            <a:r>
              <a:rPr lang="zh-CN" altLang="en-US"/>
              <a:t>Generative Pre-Training，统称为Large Language Models</a:t>
            </a:r>
            <a:r>
              <a:rPr lang="en-US" altLang="zh-CN"/>
              <a:t> (LLM)</a:t>
            </a:r>
            <a:r>
              <a:rPr lang="zh-CN" altLang="en-US"/>
              <a:t>。“</a:t>
            </a:r>
            <a:r>
              <a:rPr lang="en-US" altLang="zh-CN"/>
              <a:t>C</a:t>
            </a:r>
            <a:r>
              <a:rPr lang="zh-CN" altLang="en-US"/>
              <a:t>hat”</a:t>
            </a:r>
            <a:r>
              <a:rPr lang="zh-CN" altLang="en-US"/>
              <a:t>意为聊天，GPT是一种预训练语言模型的缩写。所以ChatGPT是一款功能非常强大的AI（人工智能）聊天机器人，能做很多的事情。比如它能够通过学习和理解人类的语言来进行对话，还能根据聊天的上下文进行互动，真正像人类一样来聊天交流，甚至能完成撰写邮件、视频脚本、文案、翻译、代码等任务。</a:t>
            </a:r>
            <a:endParaRPr lang="zh-CN" altLang="en-US"/>
          </a:p>
        </p:txBody>
      </p:sp>
      <p:sp>
        <p:nvSpPr>
          <p:cNvPr id="3" name="圆角矩形 2"/>
          <p:cNvSpPr/>
          <p:nvPr/>
        </p:nvSpPr>
        <p:spPr>
          <a:xfrm>
            <a:off x="762000" y="2712720"/>
            <a:ext cx="10908030" cy="3780790"/>
          </a:xfrm>
          <a:prstGeom prst="round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1099185" y="2891155"/>
            <a:ext cx="10178415" cy="3138170"/>
          </a:xfrm>
          <a:prstGeom prst="rect">
            <a:avLst/>
          </a:prstGeom>
          <a:noFill/>
        </p:spPr>
        <p:txBody>
          <a:bodyPr wrap="square" rtlCol="0">
            <a:spAutoFit/>
          </a:bodyPr>
          <a:p>
            <a:r>
              <a:rPr lang="zh-CN" altLang="en-US"/>
              <a:t>特点：</a:t>
            </a:r>
            <a:endParaRPr lang="zh-CN" altLang="en-US"/>
          </a:p>
          <a:p>
            <a:pPr marL="342900" indent="-342900">
              <a:buAutoNum type="arabicPeriod"/>
            </a:pPr>
            <a:r>
              <a:rPr lang="zh-CN" altLang="en-US"/>
              <a:t>画像：一个学习过网上所有知识（2021年</a:t>
            </a:r>
            <a:r>
              <a:rPr lang="zh-CN" altLang="en-US"/>
              <a:t>之前），保守而道德的名校大学生，理性思考5秒钟，回答十句话。</a:t>
            </a:r>
            <a:endParaRPr lang="zh-CN" altLang="en-US"/>
          </a:p>
          <a:p>
            <a:pPr marL="742950" lvl="1" indent="-285750">
              <a:buFont typeface="Arial" panose="020B0604020202020204" pitchFamily="34" charset="0"/>
              <a:buChar char="•"/>
            </a:pPr>
            <a:r>
              <a:rPr lang="zh-CN" altLang="en-US"/>
              <a:t>学习过很多知识，能力超过高中生，达到大学生</a:t>
            </a:r>
            <a:r>
              <a:rPr lang="zh-CN" altLang="en-US"/>
              <a:t>水平；</a:t>
            </a:r>
            <a:endParaRPr lang="zh-CN" altLang="en-US"/>
          </a:p>
          <a:p>
            <a:pPr marL="742950" lvl="1" indent="-285750">
              <a:buFont typeface="Arial" panose="020B0604020202020204" pitchFamily="34" charset="0"/>
              <a:buChar char="•"/>
            </a:pPr>
            <a:r>
              <a:rPr lang="zh-CN" altLang="en-US"/>
              <a:t>没有独特思想，受到道德制约（</a:t>
            </a:r>
            <a:r>
              <a:rPr lang="zh-CN" altLang="en-US">
                <a:solidFill>
                  <a:schemeClr val="tx1"/>
                </a:solidFill>
                <a:highlight>
                  <a:srgbClr val="FFFF00"/>
                </a:highlight>
              </a:rPr>
              <a:t>他不能很好的完成一个有深度的文章写作</a:t>
            </a:r>
            <a:r>
              <a:rPr lang="zh-CN" altLang="en-US"/>
              <a:t>），甚至道德高于事实（</a:t>
            </a:r>
            <a:r>
              <a:rPr lang="zh-CN" altLang="en-US">
                <a:highlight>
                  <a:srgbClr val="FFFF00"/>
                </a:highlight>
              </a:rPr>
              <a:t>他不会承认某女明星是通过不合理途径上位，只会告诉你是她的努力</a:t>
            </a:r>
            <a:r>
              <a:rPr lang="zh-CN" altLang="en-US"/>
              <a:t>），道德限制了他的</a:t>
            </a:r>
            <a:r>
              <a:rPr lang="zh-CN" altLang="en-US"/>
              <a:t>能力；</a:t>
            </a:r>
            <a:endParaRPr lang="zh-CN" altLang="en-US"/>
          </a:p>
          <a:p>
            <a:pPr marL="742950" lvl="1" indent="-285750">
              <a:buFont typeface="Arial" panose="020B0604020202020204" pitchFamily="34" charset="0"/>
              <a:buChar char="•"/>
            </a:pPr>
            <a:r>
              <a:rPr lang="zh-CN" altLang="en-US"/>
              <a:t>理解能力很强（</a:t>
            </a:r>
            <a:r>
              <a:rPr lang="zh-CN" altLang="en-US">
                <a:highlight>
                  <a:srgbClr val="FFFF00"/>
                </a:highlight>
              </a:rPr>
              <a:t>四两拨千斤，二两拨五百斤</a:t>
            </a:r>
            <a:r>
              <a:rPr lang="zh-CN" altLang="en-US"/>
              <a:t>）；</a:t>
            </a:r>
            <a:endParaRPr lang="zh-CN" altLang="en-US"/>
          </a:p>
          <a:p>
            <a:pPr marL="742950" lvl="1" indent="-285750">
              <a:buFont typeface="Arial" panose="020B0604020202020204" pitchFamily="34" charset="0"/>
              <a:buChar char="•"/>
            </a:pPr>
            <a:r>
              <a:rPr lang="zh-CN" altLang="en-US"/>
              <a:t>不接受和理解过度复杂的问题（</a:t>
            </a:r>
            <a:r>
              <a:rPr lang="zh-CN" altLang="en-US">
                <a:highlight>
                  <a:srgbClr val="FFFF00"/>
                </a:highlight>
              </a:rPr>
              <a:t>统计2010到2020年中全球年GDP增长最快的国家中，这个国家的某个出版物之中有没有某个男主角有一条叫做David的狗</a:t>
            </a:r>
            <a:r>
              <a:rPr lang="zh-CN" altLang="en-US"/>
              <a:t>）；</a:t>
            </a:r>
            <a:endParaRPr lang="zh-CN" altLang="en-US"/>
          </a:p>
          <a:p>
            <a:pPr marL="742950" lvl="1" indent="-285750">
              <a:buFont typeface="Arial" panose="020B0604020202020204" pitchFamily="34" charset="0"/>
              <a:buChar char="•"/>
            </a:pPr>
            <a:r>
              <a:rPr lang="zh-CN" altLang="en-US"/>
              <a:t>不适合太长的输出（</a:t>
            </a:r>
            <a:r>
              <a:rPr lang="zh-CN" altLang="en-US">
                <a:highlight>
                  <a:srgbClr val="FFFF00"/>
                </a:highlight>
              </a:rPr>
              <a:t>给我写一段</a:t>
            </a:r>
            <a:r>
              <a:rPr lang="en-US" altLang="zh-CN">
                <a:highlight>
                  <a:srgbClr val="FFFF00"/>
                </a:highlight>
              </a:rPr>
              <a:t>5000</a:t>
            </a:r>
            <a:r>
              <a:rPr lang="zh-CN" altLang="en-US">
                <a:highlight>
                  <a:srgbClr val="FFFF00"/>
                </a:highlight>
              </a:rPr>
              <a:t>字的内容</a:t>
            </a:r>
            <a:r>
              <a:rPr lang="zh-CN" altLang="en-US"/>
              <a:t>）；</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object 2"/>
          <p:cNvSpPr txBox="1">
            <a:spLocks noGrp="1"/>
          </p:cNvSpPr>
          <p:nvPr>
            <p:custDataLst>
              <p:tags r:id="rId2"/>
            </p:custDataLst>
          </p:nvPr>
        </p:nvSpPr>
        <p:spPr>
          <a:xfrm>
            <a:off x="816610" y="699770"/>
            <a:ext cx="731012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A</a:t>
            </a:r>
            <a:r>
              <a:rPr lang="en-US" altLang="zh-CN" sz="3600" spc="-35" dirty="0">
                <a:latin typeface="Calibri" panose="020F0502020204030204" pitchFamily="34" charset="0"/>
                <a:ea typeface="Calibri" panose="020F0502020204030204" pitchFamily="34" charset="0"/>
                <a:cs typeface="Calibri" panose="020F0502020204030204" pitchFamily="34" charset="0"/>
              </a:rPr>
              <a:t>gent</a:t>
            </a:r>
            <a:endParaRPr lang="en-US" altLang="zh-CN" sz="3600" spc="-35" dirty="0">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custDataLst>
              <p:tags r:id="rId3"/>
            </p:custDataLst>
          </p:nvPr>
        </p:nvPicPr>
        <p:blipFill>
          <a:blip r:embed="rId4"/>
          <a:stretch>
            <a:fillRect/>
          </a:stretch>
        </p:blipFill>
        <p:spPr>
          <a:xfrm>
            <a:off x="1524000" y="1447800"/>
            <a:ext cx="8975725" cy="4498340"/>
          </a:xfrm>
          <a:prstGeom prst="rect">
            <a:avLst/>
          </a:prstGeom>
        </p:spPr>
      </p:pic>
      <p:sp>
        <p:nvSpPr>
          <p:cNvPr id="3" name="文本框 2"/>
          <p:cNvSpPr txBox="1"/>
          <p:nvPr/>
        </p:nvSpPr>
        <p:spPr>
          <a:xfrm>
            <a:off x="3733800" y="5963285"/>
            <a:ext cx="4420870" cy="368300"/>
          </a:xfrm>
          <a:prstGeom prst="rect">
            <a:avLst/>
          </a:prstGeom>
          <a:noFill/>
        </p:spPr>
        <p:txBody>
          <a:bodyPr wrap="square" rtlCol="0">
            <a:spAutoFit/>
          </a:bodyPr>
          <a:p>
            <a:r>
              <a:rPr lang="zh-CN" altLang="en-US"/>
              <a:t>https://arxiv.org/pdf/2308.11432v1.pdf</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669036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sym typeface="+mn-ea"/>
              </a:rPr>
              <a:t>大语言模型的学习与实践</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2"/>
            </p:custDataLst>
          </p:nvPr>
        </p:nvSpPr>
        <p:spPr>
          <a:xfrm>
            <a:off x="533400" y="1337310"/>
            <a:ext cx="11462385" cy="5354320"/>
          </a:xfrm>
          <a:prstGeom prst="rect">
            <a:avLst/>
          </a:prstGeom>
          <a:noFill/>
        </p:spPr>
        <p:txBody>
          <a:bodyPr wrap="square" rtlCol="0">
            <a:spAutoFit/>
          </a:bodyPr>
          <a:p>
            <a:r>
              <a:rPr lang="zh-CN" altLang="en-US" b="1"/>
              <a:t>知识学习与前沿跟踪</a:t>
            </a:r>
            <a:r>
              <a:rPr lang="zh-CN" altLang="en-US"/>
              <a:t>：</a:t>
            </a:r>
            <a:endParaRPr lang="zh-CN" altLang="en-US"/>
          </a:p>
          <a:p>
            <a:pPr marL="342900" indent="-342900">
              <a:buAutoNum type="arabicPeriod"/>
            </a:pPr>
            <a:r>
              <a:rPr lang="zh-CN" altLang="en-US"/>
              <a:t>复旦</a:t>
            </a:r>
            <a:r>
              <a:rPr lang="zh-CN" altLang="en-US"/>
              <a:t>大学《大语言模型理论与实践》：https://intro-llm.github.io/</a:t>
            </a:r>
            <a:endParaRPr lang="zh-CN" altLang="en-US"/>
          </a:p>
          <a:p>
            <a:pPr marL="342900" indent="-342900">
              <a:buAutoNum type="arabicPeriod"/>
            </a:pPr>
            <a:r>
              <a:rPr lang="zh-CN" altLang="en-US"/>
              <a:t>Chinese-LLaMA-AIpaca实战</a:t>
            </a:r>
            <a:r>
              <a:rPr lang="zh-CN" altLang="en-US"/>
              <a:t>精讲：https://space.bilibili.com/474347248/channel/collectiondetail?sid=1364249</a:t>
            </a:r>
            <a:endParaRPr lang="zh-CN" altLang="en-US"/>
          </a:p>
          <a:p>
            <a:pPr marL="342900" indent="-342900">
              <a:buAutoNum type="arabicPeriod"/>
            </a:pPr>
            <a:r>
              <a:rPr lang="en-US" altLang="zh-CN"/>
              <a:t>AWS</a:t>
            </a:r>
            <a:r>
              <a:rPr lang="zh-CN" altLang="en-US"/>
              <a:t>李沐《动手学深度学习》</a:t>
            </a:r>
            <a:r>
              <a:rPr lang="en-US" altLang="zh-CN"/>
              <a:t>NLP</a:t>
            </a:r>
            <a:r>
              <a:rPr lang="zh-CN" altLang="en-US"/>
              <a:t>部分：https://space.bilibili.com/1567748478/channel/seriesdetail?sid=358497</a:t>
            </a:r>
            <a:endParaRPr lang="zh-CN" altLang="en-US"/>
          </a:p>
          <a:p>
            <a:pPr marL="342900" indent="-342900">
              <a:buAutoNum type="arabicPeriod"/>
            </a:pPr>
            <a:r>
              <a:rPr lang="zh-CN" altLang="en-US"/>
              <a:t>前沿</a:t>
            </a:r>
            <a:r>
              <a:rPr lang="zh-CN" altLang="en-US"/>
              <a:t>跟踪：https://github.com/WangRongsheng/Use-LLMs-in-Colab</a:t>
            </a:r>
            <a:endParaRPr lang="zh-CN" altLang="en-US"/>
          </a:p>
          <a:p>
            <a:pPr marL="342900" indent="-342900">
              <a:buAutoNum type="arabicPeriod"/>
            </a:pPr>
            <a:r>
              <a:rPr lang="zh-CN" altLang="en-US"/>
              <a:t>多模态工作前沿</a:t>
            </a:r>
            <a:r>
              <a:rPr lang="zh-CN" altLang="en-US"/>
              <a:t>跟踪：https://github.com/BradyFU/Awesome-Multimodal-Large-Language-Models</a:t>
            </a:r>
            <a:endParaRPr lang="zh-CN" altLang="en-US"/>
          </a:p>
          <a:p>
            <a:pPr marL="342900" indent="-342900">
              <a:buAutoNum type="arabicPeriod"/>
            </a:pPr>
            <a:endParaRPr lang="zh-CN" altLang="en-US"/>
          </a:p>
          <a:p>
            <a:pPr indent="0">
              <a:buNone/>
            </a:pPr>
            <a:r>
              <a:rPr lang="zh-CN" altLang="en-US" b="1"/>
              <a:t>代码实战</a:t>
            </a:r>
            <a:r>
              <a:rPr lang="zh-CN" altLang="en-US"/>
              <a:t>：</a:t>
            </a:r>
            <a:endParaRPr lang="zh-CN" altLang="en-US"/>
          </a:p>
          <a:p>
            <a:pPr marL="342900" indent="-342900">
              <a:buAutoNum type="arabicPeriod"/>
            </a:pPr>
            <a:r>
              <a:rPr lang="en-US" altLang="zh-CN"/>
              <a:t>ChatGLM</a:t>
            </a:r>
            <a:r>
              <a:rPr lang="zh-CN" altLang="en-US"/>
              <a:t>的</a:t>
            </a:r>
            <a:r>
              <a:rPr lang="en-US" altLang="zh-CN"/>
              <a:t>P-Tuning V2</a:t>
            </a:r>
            <a:r>
              <a:rPr lang="zh-CN" altLang="en-US"/>
              <a:t>微调：https://github.com/THUDM/ChatGLM-6B</a:t>
            </a:r>
            <a:endParaRPr lang="zh-CN" altLang="en-US"/>
          </a:p>
          <a:p>
            <a:pPr marL="342900" indent="-342900">
              <a:buAutoNum type="arabicPeriod"/>
            </a:pPr>
            <a:r>
              <a:rPr lang="en-US" altLang="zh-CN"/>
              <a:t>ChatGLM2</a:t>
            </a:r>
            <a:r>
              <a:rPr lang="zh-CN" altLang="en-US"/>
              <a:t>的</a:t>
            </a:r>
            <a:r>
              <a:rPr lang="en-US" altLang="zh-CN">
                <a:sym typeface="+mn-ea"/>
              </a:rPr>
              <a:t>P-Tuning V2</a:t>
            </a:r>
            <a:r>
              <a:rPr lang="zh-CN" altLang="en-US">
                <a:sym typeface="+mn-ea"/>
              </a:rPr>
              <a:t>微调</a:t>
            </a:r>
            <a:r>
              <a:rPr lang="zh-CN" altLang="en-US"/>
              <a:t>：https://github.com/THUDM/ChatGLM2-6B</a:t>
            </a:r>
            <a:endParaRPr lang="zh-CN" altLang="en-US"/>
          </a:p>
          <a:p>
            <a:pPr marL="342900" indent="-342900">
              <a:buAutoNum type="arabicPeriod"/>
            </a:pPr>
            <a:r>
              <a:rPr lang="en-US" altLang="zh-CN"/>
              <a:t>ChatGLM</a:t>
            </a:r>
            <a:r>
              <a:rPr lang="zh-CN" altLang="en-US"/>
              <a:t>、</a:t>
            </a:r>
            <a:r>
              <a:rPr lang="en-US" altLang="zh-CN"/>
              <a:t>Baichuan</a:t>
            </a:r>
            <a:r>
              <a:rPr lang="zh-CN" altLang="en-US"/>
              <a:t>的</a:t>
            </a:r>
            <a:r>
              <a:rPr lang="en-US" altLang="zh-CN"/>
              <a:t>LoRA</a:t>
            </a:r>
            <a:r>
              <a:rPr lang="zh-CN" altLang="en-US"/>
              <a:t>微调：https://github.com/beyondguo/LLM-Tuning</a:t>
            </a:r>
            <a:endParaRPr lang="zh-CN" altLang="en-US"/>
          </a:p>
          <a:p>
            <a:pPr marL="342900" indent="-342900">
              <a:buAutoNum type="arabicPeriod"/>
            </a:pPr>
            <a:r>
              <a:rPr lang="en-US" altLang="zh-CN"/>
              <a:t>LLaMA</a:t>
            </a:r>
            <a:r>
              <a:rPr lang="zh-CN" altLang="en-US"/>
              <a:t>的</a:t>
            </a:r>
            <a:r>
              <a:rPr lang="en-US" altLang="zh-CN"/>
              <a:t>LoRA</a:t>
            </a:r>
            <a:r>
              <a:rPr lang="zh-CN" altLang="en-US"/>
              <a:t>微调：https://github.com/tloen/alpaca-lora</a:t>
            </a:r>
            <a:endParaRPr lang="zh-CN" altLang="en-US"/>
          </a:p>
          <a:p>
            <a:pPr marL="342900" indent="-342900">
              <a:buAutoNum type="arabicPeriod"/>
            </a:pPr>
            <a:r>
              <a:rPr lang="zh-CN" altLang="en-US"/>
              <a:t>中文版</a:t>
            </a:r>
            <a:r>
              <a:rPr lang="en-US" altLang="zh-CN"/>
              <a:t>LLaMA</a:t>
            </a:r>
            <a:r>
              <a:rPr lang="zh-CN" altLang="en-US"/>
              <a:t>的微调与</a:t>
            </a:r>
            <a:r>
              <a:rPr lang="zh-CN" altLang="en-US"/>
              <a:t>部署：https://github.com/ymcui/Chinese-LLaMA-Alpaca</a:t>
            </a:r>
            <a:endParaRPr lang="zh-CN" altLang="en-US"/>
          </a:p>
          <a:p>
            <a:pPr marL="342900" indent="-342900">
              <a:buAutoNum type="arabicPeriod"/>
            </a:pPr>
            <a:endParaRPr lang="zh-CN" altLang="en-US"/>
          </a:p>
          <a:p>
            <a:pPr indent="0">
              <a:buNone/>
            </a:pPr>
            <a:r>
              <a:rPr lang="zh-CN" altLang="en-US"/>
              <a:t>大模型微调的第三方库：https://huggingface.co/docs</a:t>
            </a:r>
            <a:endParaRPr lang="zh-CN" altLang="en-US"/>
          </a:p>
          <a:p>
            <a:pPr indent="0">
              <a:buNone/>
            </a:pPr>
            <a:r>
              <a:rPr lang="en-US" altLang="zh-CN"/>
              <a:t>- </a:t>
            </a:r>
            <a:r>
              <a:rPr lang="zh-CN" altLang="en-US"/>
              <a:t>微调</a:t>
            </a:r>
            <a:r>
              <a:rPr lang="zh-CN" altLang="en-US"/>
              <a:t>库：https://huggingface.co/docs/peft/index</a:t>
            </a:r>
            <a:endParaRPr lang="zh-CN" altLang="en-US"/>
          </a:p>
          <a:p>
            <a:pPr indent="0">
              <a:buNone/>
            </a:pPr>
            <a:r>
              <a:rPr lang="en-US" altLang="zh-CN"/>
              <a:t>- </a:t>
            </a:r>
            <a:r>
              <a:rPr lang="zh-CN" altLang="en-US"/>
              <a:t>高效计算</a:t>
            </a:r>
            <a:r>
              <a:rPr lang="zh-CN" altLang="en-US"/>
              <a:t>库：https://huggingface.co/docs/accelerate/index</a:t>
            </a:r>
            <a:endParaRPr lang="zh-CN" altLang="en-US"/>
          </a:p>
          <a:p>
            <a:pPr indent="0">
              <a:buNone/>
            </a:pPr>
            <a:r>
              <a:rPr lang="en-US" altLang="zh-CN"/>
              <a:t>- </a:t>
            </a:r>
            <a:r>
              <a:rPr lang="zh-CN" altLang="en-US"/>
              <a:t>强化</a:t>
            </a:r>
            <a:r>
              <a:rPr lang="zh-CN" altLang="en-US"/>
              <a:t>学习：https://huggingface.co/docs/trl/index</a:t>
            </a:r>
            <a:endParaRPr lang="zh-CN" altLang="en-US"/>
          </a:p>
          <a:p>
            <a:pPr indent="0">
              <a:buNone/>
            </a:pP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4116070" y="4724209"/>
            <a:ext cx="3314700" cy="751488"/>
          </a:xfrm>
          <a:prstGeom prst="rect">
            <a:avLst/>
          </a:prstGeom>
        </p:spPr>
        <p:txBody>
          <a:bodyPr vert="horz" wrap="square" lIns="0" tIns="12700" rIns="0" bIns="0" rtlCol="0">
            <a:spAutoFit/>
          </a:bodyPr>
          <a:lstStyle/>
          <a:p>
            <a:pPr marL="12700">
              <a:lnSpc>
                <a:spcPct val="100000"/>
              </a:lnSpc>
              <a:spcBef>
                <a:spcPts val="100"/>
              </a:spcBef>
            </a:pPr>
            <a:r>
              <a:rPr sz="4800" b="1" spc="-5" dirty="0">
                <a:solidFill>
                  <a:srgbClr val="007C5B"/>
                </a:solidFill>
                <a:latin typeface="Tahoma" panose="020B0604030504040204"/>
                <a:cs typeface="Tahoma" panose="020B0604030504040204"/>
              </a:rPr>
              <a:t>Thank</a:t>
            </a:r>
            <a:r>
              <a:rPr sz="4800" b="1" spc="-110" dirty="0">
                <a:solidFill>
                  <a:srgbClr val="007C5B"/>
                </a:solidFill>
                <a:latin typeface="Tahoma" panose="020B0604030504040204"/>
                <a:cs typeface="Tahoma" panose="020B0604030504040204"/>
              </a:rPr>
              <a:t> </a:t>
            </a:r>
            <a:r>
              <a:rPr sz="4800" b="1" dirty="0">
                <a:solidFill>
                  <a:srgbClr val="007C5B"/>
                </a:solidFill>
                <a:latin typeface="Tahoma" panose="020B0604030504040204"/>
                <a:cs typeface="Tahoma" panose="020B0604030504040204"/>
              </a:rPr>
              <a:t>you</a:t>
            </a:r>
            <a:endParaRPr sz="4800" dirty="0">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pic>
        <p:nvPicPr>
          <p:cNvPr id="2" name="图片 1"/>
          <p:cNvPicPr>
            <a:picLocks noChangeAspect="1"/>
          </p:cNvPicPr>
          <p:nvPr/>
        </p:nvPicPr>
        <p:blipFill>
          <a:blip r:embed="rId6"/>
          <a:stretch>
            <a:fillRect/>
          </a:stretch>
        </p:blipFill>
        <p:spPr>
          <a:xfrm>
            <a:off x="4343400" y="1676400"/>
            <a:ext cx="2860040" cy="27603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从</a:t>
            </a:r>
            <a:r>
              <a:rPr lang="en-US" altLang="zh-CN" sz="3600" spc="-35" dirty="0">
                <a:latin typeface="Calibri" panose="020F0502020204030204" pitchFamily="34" charset="0"/>
                <a:ea typeface="Calibri" panose="020F0502020204030204" pitchFamily="34" charset="0"/>
                <a:cs typeface="Calibri" panose="020F0502020204030204" pitchFamily="34" charset="0"/>
              </a:rPr>
              <a:t>ChatGPT</a:t>
            </a:r>
            <a:r>
              <a:rPr lang="zh-CN" altLang="en-US" sz="3600" spc="-35" dirty="0">
                <a:latin typeface="Calibri" panose="020F0502020204030204" pitchFamily="34" charset="0"/>
                <a:ea typeface="Calibri" panose="020F0502020204030204" pitchFamily="34" charset="0"/>
                <a:cs typeface="Calibri" panose="020F0502020204030204" pitchFamily="34" charset="0"/>
              </a:rPr>
              <a:t>说起</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762000" y="1274445"/>
            <a:ext cx="10908030" cy="2834005"/>
          </a:xfrm>
          <a:prstGeom prst="round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1066800" y="1524000"/>
            <a:ext cx="10178415" cy="2584450"/>
          </a:xfrm>
          <a:prstGeom prst="rect">
            <a:avLst/>
          </a:prstGeom>
          <a:noFill/>
        </p:spPr>
        <p:txBody>
          <a:bodyPr wrap="square" rtlCol="0">
            <a:spAutoFit/>
          </a:bodyPr>
          <a:p>
            <a:r>
              <a:rPr lang="zh-CN" altLang="en-US"/>
              <a:t>特点：</a:t>
            </a:r>
            <a:endParaRPr lang="zh-CN" altLang="en-US"/>
          </a:p>
          <a:p>
            <a:pPr indent="0">
              <a:buNone/>
            </a:pPr>
            <a:r>
              <a:rPr lang="en-US" altLang="zh-CN"/>
              <a:t>2. </a:t>
            </a:r>
            <a:r>
              <a:rPr lang="zh-CN" altLang="en-US"/>
              <a:t>知道计算的方法但是不擅长计算，我们应该分步让他完成推导计算，而不是</a:t>
            </a:r>
            <a:r>
              <a:rPr lang="en-US" altLang="zh-CN"/>
              <a:t>5</a:t>
            </a:r>
            <a:r>
              <a:rPr lang="zh-CN" altLang="en-US"/>
              <a:t>秒钟回答结果（</a:t>
            </a:r>
            <a:r>
              <a:rPr lang="en-US" altLang="zh-CN">
                <a:highlight>
                  <a:srgbClr val="FF0000"/>
                </a:highlight>
              </a:rPr>
              <a:t>CoT</a:t>
            </a:r>
            <a:r>
              <a:rPr lang="zh-CN" altLang="en-US"/>
              <a:t>）；</a:t>
            </a:r>
            <a:endParaRPr lang="zh-CN" altLang="en-US"/>
          </a:p>
          <a:p>
            <a:pPr indent="0">
              <a:buNone/>
            </a:pPr>
            <a:r>
              <a:rPr lang="en-US" altLang="zh-CN"/>
              <a:t>3. </a:t>
            </a:r>
            <a:r>
              <a:rPr lang="zh-CN" altLang="en-US"/>
              <a:t>不擅长输出长篇且精确的内容（</a:t>
            </a:r>
            <a:r>
              <a:rPr lang="zh-CN" altLang="en-US">
                <a:highlight>
                  <a:srgbClr val="FFFF00"/>
                </a:highlight>
              </a:rPr>
              <a:t>赤壁赋原文</a:t>
            </a:r>
            <a:r>
              <a:rPr lang="zh-CN" altLang="en-US"/>
              <a:t>）；</a:t>
            </a:r>
            <a:endParaRPr lang="zh-CN" altLang="en-US"/>
          </a:p>
          <a:p>
            <a:pPr indent="0">
              <a:buNone/>
            </a:pPr>
            <a:r>
              <a:rPr lang="en-US" altLang="zh-CN"/>
              <a:t>4. 训练数据截止到2021年，为了获得更新的消息，可以使用搜索引擎等插件访问网络（</a:t>
            </a:r>
            <a:r>
              <a:rPr lang="en-US" altLang="zh-CN">
                <a:highlight>
                  <a:srgbClr val="FFFF00"/>
                </a:highlight>
              </a:rPr>
              <a:t>他愿意用一台不太好用的电脑帮你稍微看几张网页讲一下</a:t>
            </a:r>
            <a:r>
              <a:rPr lang="en-US" altLang="zh-CN"/>
              <a:t>）</a:t>
            </a:r>
            <a:r>
              <a:rPr lang="zh-CN" altLang="en-US"/>
              <a:t>；</a:t>
            </a:r>
            <a:endParaRPr lang="zh-CN" altLang="en-US"/>
          </a:p>
          <a:p>
            <a:pPr indent="0">
              <a:buNone/>
            </a:pPr>
            <a:r>
              <a:rPr lang="en-US" altLang="zh-CN"/>
              <a:t>5. 存在幻觉。他会强行回答你的问题，AI自己已经分不清真假了（</a:t>
            </a:r>
            <a:r>
              <a:rPr lang="en-US" altLang="zh-CN">
                <a:highlight>
                  <a:srgbClr val="FFFF00"/>
                </a:highlight>
              </a:rPr>
              <a:t>鲁迅和周树人是同一个人吗？鲁迅原名是什么？</a:t>
            </a:r>
            <a:r>
              <a:rPr lang="en-US" altLang="zh-CN"/>
              <a:t>）</a:t>
            </a:r>
            <a:r>
              <a:rPr lang="zh-CN" altLang="en-US"/>
              <a:t>；</a:t>
            </a:r>
            <a:endParaRPr lang="zh-CN" altLang="en-US"/>
          </a:p>
          <a:p>
            <a:pPr indent="0">
              <a:buNone/>
            </a:pPr>
            <a:r>
              <a:rPr lang="en-US" altLang="zh-CN"/>
              <a:t>6. 客观世界问GPT，体验感受问自媒体</a:t>
            </a:r>
            <a:r>
              <a:rPr lang="zh-CN" altLang="en-US"/>
              <a:t>；</a:t>
            </a:r>
            <a:endParaRPr lang="zh-CN" altLang="en-US"/>
          </a:p>
        </p:txBody>
      </p:sp>
      <p:sp>
        <p:nvSpPr>
          <p:cNvPr id="6" name="文本框 5"/>
          <p:cNvSpPr txBox="1"/>
          <p:nvPr/>
        </p:nvSpPr>
        <p:spPr>
          <a:xfrm>
            <a:off x="762000" y="4226560"/>
            <a:ext cx="2304415" cy="368300"/>
          </a:xfrm>
          <a:prstGeom prst="rect">
            <a:avLst/>
          </a:prstGeom>
          <a:noFill/>
        </p:spPr>
        <p:txBody>
          <a:bodyPr wrap="square" rtlCol="0">
            <a:spAutoFit/>
          </a:bodyPr>
          <a:p>
            <a:r>
              <a:rPr lang="zh-CN" altLang="en-US"/>
              <a:t>使用</a:t>
            </a:r>
            <a:r>
              <a:rPr lang="en-US" altLang="zh-CN"/>
              <a:t>ChatGPT</a:t>
            </a:r>
            <a:r>
              <a:rPr lang="zh-CN" altLang="en-US"/>
              <a:t>：</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914400" y="4669790"/>
            <a:ext cx="3714750" cy="1506855"/>
          </a:xfrm>
          <a:prstGeom prst="rect">
            <a:avLst/>
          </a:prstGeom>
        </p:spPr>
      </p:pic>
      <p:sp>
        <p:nvSpPr>
          <p:cNvPr id="8" name="右箭头 7"/>
          <p:cNvSpPr/>
          <p:nvPr/>
        </p:nvSpPr>
        <p:spPr>
          <a:xfrm>
            <a:off x="4775200" y="5410200"/>
            <a:ext cx="330200" cy="304800"/>
          </a:xfrm>
          <a:prstGeom prst="rightArrow">
            <a:avLst/>
          </a:prstGeom>
          <a:solidFill>
            <a:schemeClr val="tx1"/>
          </a:solid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9144635" y="5055235"/>
            <a:ext cx="2667635" cy="1014730"/>
          </a:xfrm>
          <a:prstGeom prst="rect">
            <a:avLst/>
          </a:prstGeom>
          <a:noFill/>
        </p:spPr>
        <p:txBody>
          <a:bodyPr wrap="square" rtlCol="0">
            <a:spAutoFit/>
          </a:bodyPr>
          <a:p>
            <a:pPr marL="285750" indent="-285750">
              <a:buFont typeface="Arial" panose="020B0604020202020204" pitchFamily="34" charset="0"/>
              <a:buChar char="•"/>
            </a:pPr>
            <a:r>
              <a:rPr lang="en-US" altLang="zh-CN" sz="1200"/>
              <a:t>Github</a:t>
            </a:r>
            <a:r>
              <a:rPr lang="zh-CN" altLang="en-US" sz="1200"/>
              <a:t>：https://github.com/Yidadaa/ChatGPT-Next-Web</a:t>
            </a:r>
            <a:endParaRPr lang="zh-CN" altLang="en-US" sz="1200"/>
          </a:p>
          <a:p>
            <a:pPr marL="285750" indent="-285750">
              <a:buFont typeface="Arial" panose="020B0604020202020204" pitchFamily="34" charset="0"/>
              <a:buChar char="•"/>
            </a:pPr>
            <a:r>
              <a:rPr lang="zh-CN" altLang="en-US" sz="1200"/>
              <a:t>在线使用：chatgpt1.nextweb.fun</a:t>
            </a:r>
            <a:endParaRPr lang="zh-CN" altLang="en-US" sz="1200"/>
          </a:p>
          <a:p>
            <a:endParaRPr lang="zh-CN" altLang="en-US" sz="1200"/>
          </a:p>
        </p:txBody>
      </p:sp>
      <p:pic>
        <p:nvPicPr>
          <p:cNvPr id="11" name="图片 10"/>
          <p:cNvPicPr>
            <a:picLocks noChangeAspect="1"/>
          </p:cNvPicPr>
          <p:nvPr>
            <p:custDataLst>
              <p:tags r:id="rId4"/>
            </p:custDataLst>
          </p:nvPr>
        </p:nvPicPr>
        <p:blipFill>
          <a:blip r:embed="rId5"/>
          <a:stretch>
            <a:fillRect/>
          </a:stretch>
        </p:blipFill>
        <p:spPr>
          <a:xfrm>
            <a:off x="5116195" y="4419600"/>
            <a:ext cx="4017645" cy="21215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ChatGPT</a:t>
            </a:r>
            <a:r>
              <a:rPr lang="zh-CN" altLang="en-US" sz="3600" spc="-35" dirty="0">
                <a:latin typeface="Calibri" panose="020F0502020204030204" pitchFamily="34" charset="0"/>
                <a:ea typeface="Calibri" panose="020F0502020204030204" pitchFamily="34" charset="0"/>
                <a:cs typeface="Calibri" panose="020F0502020204030204" pitchFamily="34" charset="0"/>
              </a:rPr>
              <a:t>学术</a:t>
            </a:r>
            <a:r>
              <a:rPr lang="zh-CN" altLang="en-US" sz="3600" spc="-35" dirty="0">
                <a:latin typeface="Calibri" panose="020F0502020204030204" pitchFamily="34" charset="0"/>
                <a:ea typeface="Calibri" panose="020F0502020204030204" pitchFamily="34" charset="0"/>
                <a:cs typeface="Calibri" panose="020F0502020204030204" pitchFamily="34" charset="0"/>
              </a:rPr>
              <a:t>工具🌐</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6858000" y="1295400"/>
            <a:ext cx="3754755" cy="3489960"/>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845185" y="1371600"/>
            <a:ext cx="4650105" cy="3540760"/>
          </a:xfrm>
          <a:prstGeom prst="rect">
            <a:avLst/>
          </a:prstGeom>
        </p:spPr>
      </p:pic>
      <p:sp>
        <p:nvSpPr>
          <p:cNvPr id="12" name="文本框 11"/>
          <p:cNvSpPr txBox="1"/>
          <p:nvPr/>
        </p:nvSpPr>
        <p:spPr>
          <a:xfrm>
            <a:off x="845185" y="4912360"/>
            <a:ext cx="4649470" cy="1753235"/>
          </a:xfrm>
          <a:prstGeom prst="rect">
            <a:avLst/>
          </a:prstGeom>
          <a:noFill/>
        </p:spPr>
        <p:txBody>
          <a:bodyPr wrap="square" rtlCol="0">
            <a:spAutoFit/>
          </a:bodyPr>
          <a:p>
            <a:pPr algn="ctr"/>
            <a:r>
              <a:rPr lang="en-US" altLang="zh-CN"/>
              <a:t>ChatP</a:t>
            </a:r>
            <a:r>
              <a:rPr lang="en-US" altLang="zh-CN"/>
              <a:t>aper</a:t>
            </a:r>
            <a:endParaRPr lang="en-US" altLang="zh-CN"/>
          </a:p>
          <a:p>
            <a:pPr algn="ctr"/>
            <a:endParaRPr lang="en-US" altLang="zh-CN"/>
          </a:p>
          <a:p>
            <a:pPr marL="285750" indent="-285750" algn="l">
              <a:buFont typeface="Arial" panose="020B0604020202020204" pitchFamily="34" charset="0"/>
              <a:buChar char="•"/>
            </a:pPr>
            <a:r>
              <a:rPr lang="en-US" altLang="zh-CN"/>
              <a:t>Github 14.5k S</a:t>
            </a:r>
            <a:r>
              <a:rPr lang="en-US" altLang="zh-CN"/>
              <a:t>tars</a:t>
            </a:r>
            <a:endParaRPr lang="en-US" altLang="zh-CN"/>
          </a:p>
          <a:p>
            <a:pPr marL="285750" indent="-285750" algn="l">
              <a:buFont typeface="Arial" panose="020B0604020202020204" pitchFamily="34" charset="0"/>
              <a:buChar char="•"/>
            </a:pPr>
            <a:r>
              <a:rPr lang="en-US" altLang="zh-CN"/>
              <a:t>Github</a:t>
            </a:r>
            <a:r>
              <a:rPr lang="zh-CN" altLang="en-US"/>
              <a:t>：https://github.com/kaixindelele/ChatPaper</a:t>
            </a:r>
            <a:endParaRPr lang="zh-CN" altLang="en-US"/>
          </a:p>
          <a:p>
            <a:pPr marL="285750" indent="-285750" algn="l">
              <a:buFont typeface="Arial" panose="020B0604020202020204" pitchFamily="34" charset="0"/>
              <a:buChar char="•"/>
            </a:pPr>
            <a:r>
              <a:rPr lang="zh-CN" altLang="en-US"/>
              <a:t>在线</a:t>
            </a:r>
            <a:r>
              <a:rPr lang="zh-CN" altLang="en-US"/>
              <a:t>使用：https://chatwithpaper.org/</a:t>
            </a:r>
            <a:endParaRPr lang="zh-CN" altLang="en-US"/>
          </a:p>
        </p:txBody>
      </p:sp>
      <p:sp>
        <p:nvSpPr>
          <p:cNvPr id="13" name="文本框 12"/>
          <p:cNvSpPr txBox="1"/>
          <p:nvPr>
            <p:custDataLst>
              <p:tags r:id="rId6"/>
            </p:custDataLst>
          </p:nvPr>
        </p:nvSpPr>
        <p:spPr>
          <a:xfrm>
            <a:off x="6248400" y="4912360"/>
            <a:ext cx="5609590" cy="1753235"/>
          </a:xfrm>
          <a:prstGeom prst="rect">
            <a:avLst/>
          </a:prstGeom>
          <a:noFill/>
        </p:spPr>
        <p:txBody>
          <a:bodyPr wrap="square" rtlCol="0">
            <a:spAutoFit/>
          </a:bodyPr>
          <a:p>
            <a:pPr algn="ctr"/>
            <a:r>
              <a:rPr lang="en-US" altLang="zh-CN"/>
              <a:t>gpt_academic</a:t>
            </a:r>
            <a:endParaRPr lang="en-US" altLang="zh-CN"/>
          </a:p>
          <a:p>
            <a:pPr algn="ctr"/>
            <a:endParaRPr lang="en-US" altLang="zh-CN"/>
          </a:p>
          <a:p>
            <a:pPr marL="285750" indent="-285750" algn="l">
              <a:buFont typeface="Arial" panose="020B0604020202020204" pitchFamily="34" charset="0"/>
              <a:buChar char="•"/>
            </a:pPr>
            <a:r>
              <a:rPr lang="en-US" altLang="zh-CN"/>
              <a:t>Github 40.2k S</a:t>
            </a:r>
            <a:r>
              <a:rPr lang="en-US" altLang="zh-CN"/>
              <a:t>tars</a:t>
            </a:r>
            <a:endParaRPr lang="en-US" altLang="zh-CN"/>
          </a:p>
          <a:p>
            <a:pPr marL="285750" indent="-285750" algn="l">
              <a:buFont typeface="Arial" panose="020B0604020202020204" pitchFamily="34" charset="0"/>
              <a:buChar char="•"/>
            </a:pPr>
            <a:r>
              <a:rPr lang="en-US" altLang="zh-CN"/>
              <a:t>Github</a:t>
            </a:r>
            <a:r>
              <a:rPr lang="zh-CN" altLang="en-US"/>
              <a:t>：https://github.com/binary-husky/gpt_academic</a:t>
            </a:r>
            <a:endParaRPr lang="zh-CN" altLang="en-US"/>
          </a:p>
          <a:p>
            <a:pPr marL="285750" indent="-285750" algn="l">
              <a:buFont typeface="Arial" panose="020B0604020202020204" pitchFamily="34" charset="0"/>
              <a:buChar char="•"/>
            </a:pPr>
            <a:r>
              <a:rPr lang="zh-CN" altLang="en-US"/>
              <a:t>在线</a:t>
            </a:r>
            <a:r>
              <a:rPr lang="zh-CN" altLang="en-US"/>
              <a:t>使用：https://academic.chatwithpaper.org/</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95600" y="2895600"/>
            <a:ext cx="6400800" cy="751205"/>
          </a:xfrm>
          <a:prstGeom prst="rect">
            <a:avLst/>
          </a:prstGeom>
        </p:spPr>
        <p:txBody>
          <a:bodyPr vert="horz" wrap="square" lIns="0" tIns="12700" rIns="0" bIns="0" rtlCol="0">
            <a:spAutoFit/>
          </a:bodyPr>
          <a:lstStyle/>
          <a:p>
            <a:pPr marL="12700" algn="ctr">
              <a:lnSpc>
                <a:spcPct val="100000"/>
              </a:lnSpc>
              <a:spcBef>
                <a:spcPts val="100"/>
              </a:spcBef>
            </a:pPr>
            <a:r>
              <a:rPr lang="zh-CN" sz="4800" b="1" spc="-5" dirty="0">
                <a:solidFill>
                  <a:srgbClr val="007C5B"/>
                </a:solidFill>
                <a:latin typeface="Tahoma" panose="020B0604030504040204"/>
                <a:cs typeface="Tahoma" panose="020B0604030504040204"/>
              </a:rPr>
              <a:t>在</a:t>
            </a:r>
            <a:r>
              <a:rPr lang="en-US" altLang="zh-CN" sz="4800" b="1" spc="-5" dirty="0">
                <a:solidFill>
                  <a:srgbClr val="007C5B"/>
                </a:solidFill>
                <a:latin typeface="Tahoma" panose="020B0604030504040204"/>
                <a:cs typeface="Tahoma" panose="020B0604030504040204"/>
              </a:rPr>
              <a:t>LLM</a:t>
            </a:r>
            <a:r>
              <a:rPr lang="zh-CN" altLang="en-US" sz="4800" b="1" spc="-5" dirty="0">
                <a:solidFill>
                  <a:srgbClr val="007C5B"/>
                </a:solidFill>
                <a:latin typeface="Tahoma" panose="020B0604030504040204"/>
                <a:cs typeface="Tahoma" panose="020B0604030504040204"/>
              </a:rPr>
              <a:t>上进行学术</a:t>
            </a:r>
            <a:r>
              <a:rPr lang="zh-CN" altLang="en-US" sz="4800" b="1" spc="-5" dirty="0">
                <a:solidFill>
                  <a:srgbClr val="007C5B"/>
                </a:solidFill>
                <a:latin typeface="Tahoma" panose="020B0604030504040204"/>
                <a:cs typeface="Tahoma" panose="020B0604030504040204"/>
              </a:rPr>
              <a:t>研究</a:t>
            </a:r>
            <a:endParaRPr lang="zh-CN" altLang="en-US" sz="4800" b="1" spc="-5" dirty="0">
              <a:solidFill>
                <a:srgbClr val="007C5B"/>
              </a:solidFill>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-1.</a:t>
            </a:r>
            <a:r>
              <a:rPr lang="zh-CN" altLang="en-US" sz="3600" spc="-35" dirty="0">
                <a:latin typeface="Calibri" panose="020F0502020204030204" pitchFamily="34" charset="0"/>
                <a:ea typeface="Calibri" panose="020F0502020204030204" pitchFamily="34" charset="0"/>
                <a:cs typeface="Calibri" panose="020F0502020204030204" pitchFamily="34" charset="0"/>
              </a:rPr>
              <a:t>基础</a:t>
            </a:r>
            <a:r>
              <a:rPr lang="zh-CN" altLang="en-US" sz="3600" spc="-35" dirty="0">
                <a:latin typeface="Calibri" panose="020F0502020204030204" pitchFamily="34" charset="0"/>
                <a:ea typeface="Calibri" panose="020F0502020204030204" pitchFamily="34" charset="0"/>
                <a:cs typeface="Calibri" panose="020F0502020204030204" pitchFamily="34" charset="0"/>
              </a:rPr>
              <a:t>理论</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1034395" cy="1198880"/>
          </a:xfrm>
          <a:prstGeom prst="rect">
            <a:avLst/>
          </a:prstGeom>
          <a:noFill/>
        </p:spPr>
        <p:txBody>
          <a:bodyPr wrap="square" rtlCol="0">
            <a:spAutoFit/>
          </a:bodyPr>
          <a:p>
            <a:r>
              <a:rPr lang="zh-CN" altLang="en-US"/>
              <a:t>随着全球大炼模型不断积累的丰富经验和数据，人们发现大语言模型呈现出很多与以往统计学习模型、深度学习模型、甚至预训练小模型不同的特性，耳熟能详的如Few</a:t>
            </a:r>
            <a:r>
              <a:rPr lang="en-US" altLang="zh-CN"/>
              <a:t>/One</a:t>
            </a:r>
            <a:r>
              <a:rPr lang="zh-CN" altLang="en-US"/>
              <a:t>/Zero-Shot Learning、In-Context Learning (ICL)、Chain-of-Thought (CoT) 能力。已被学术界关注但还未被公众广泛关注的如Emergence (涌现)、Scaling Laws</a:t>
            </a:r>
            <a:r>
              <a:rPr lang="en-US" altLang="zh-CN"/>
              <a:t> (</a:t>
            </a:r>
            <a:r>
              <a:rPr lang="zh-CN" altLang="en-US"/>
              <a:t>缩放定律</a:t>
            </a:r>
            <a:r>
              <a:rPr lang="en-US" altLang="zh-CN"/>
              <a:t>)</a:t>
            </a:r>
            <a:r>
              <a:rPr lang="zh-CN" altLang="en-US"/>
              <a:t>、Parameter-Efficient Learning (Delta Tuning，高效微调</a:t>
            </a:r>
            <a:r>
              <a:rPr lang="zh-CN" altLang="en-US"/>
              <a:t>学习）等。</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5891530" y="2667000"/>
            <a:ext cx="5420995" cy="1663065"/>
          </a:xfrm>
          <a:prstGeom prst="rect">
            <a:avLst/>
          </a:prstGeom>
        </p:spPr>
      </p:pic>
      <p:sp>
        <p:nvSpPr>
          <p:cNvPr id="10" name="文本框 9"/>
          <p:cNvSpPr txBox="1"/>
          <p:nvPr/>
        </p:nvSpPr>
        <p:spPr>
          <a:xfrm>
            <a:off x="3816350" y="3505200"/>
            <a:ext cx="1659255" cy="597535"/>
          </a:xfrm>
          <a:prstGeom prst="rect">
            <a:avLst/>
          </a:prstGeom>
          <a:noFill/>
        </p:spPr>
        <p:txBody>
          <a:bodyPr wrap="square" rtlCol="0">
            <a:noAutofit/>
          </a:bodyPr>
          <a:p>
            <a:pPr algn="ctr"/>
            <a:r>
              <a:rPr lang="en-US" altLang="zh-CN"/>
              <a:t>Zero/One/Few S</a:t>
            </a:r>
            <a:r>
              <a:rPr lang="en-US" altLang="zh-CN"/>
              <a:t>hot</a:t>
            </a:r>
            <a:endParaRPr lang="en-US" altLang="zh-CN"/>
          </a:p>
        </p:txBody>
      </p:sp>
      <p:sp>
        <p:nvSpPr>
          <p:cNvPr id="11" name="文本框 10"/>
          <p:cNvSpPr txBox="1"/>
          <p:nvPr/>
        </p:nvSpPr>
        <p:spPr>
          <a:xfrm>
            <a:off x="7162800" y="4418965"/>
            <a:ext cx="3021330" cy="368300"/>
          </a:xfrm>
          <a:prstGeom prst="rect">
            <a:avLst/>
          </a:prstGeom>
          <a:noFill/>
        </p:spPr>
        <p:txBody>
          <a:bodyPr wrap="square" rtlCol="0">
            <a:spAutoFit/>
          </a:bodyPr>
          <a:p>
            <a:pPr algn="ctr"/>
            <a:r>
              <a:rPr lang="zh-CN" altLang="en-US">
                <a:sym typeface="+mn-ea"/>
              </a:rPr>
              <a:t>Scaling Laws</a:t>
            </a:r>
            <a:endParaRPr lang="zh-CN" altLang="en-US"/>
          </a:p>
        </p:txBody>
      </p:sp>
      <p:pic>
        <p:nvPicPr>
          <p:cNvPr id="12" name="图片 11" descr="icl-copy2"/>
          <p:cNvPicPr>
            <a:picLocks noChangeAspect="1"/>
          </p:cNvPicPr>
          <p:nvPr/>
        </p:nvPicPr>
        <p:blipFill>
          <a:blip r:embed="rId4"/>
          <a:stretch>
            <a:fillRect/>
          </a:stretch>
        </p:blipFill>
        <p:spPr>
          <a:xfrm>
            <a:off x="69215" y="2538730"/>
            <a:ext cx="3801110" cy="2167255"/>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5288280" y="4724400"/>
            <a:ext cx="6770370" cy="1540510"/>
          </a:xfrm>
          <a:prstGeom prst="rect">
            <a:avLst/>
          </a:prstGeom>
        </p:spPr>
      </p:pic>
      <p:sp>
        <p:nvSpPr>
          <p:cNvPr id="14" name="文本框 13"/>
          <p:cNvSpPr txBox="1"/>
          <p:nvPr>
            <p:custDataLst>
              <p:tags r:id="rId7"/>
            </p:custDataLst>
          </p:nvPr>
        </p:nvSpPr>
        <p:spPr>
          <a:xfrm>
            <a:off x="7315200" y="6324600"/>
            <a:ext cx="3021330" cy="368300"/>
          </a:xfrm>
          <a:prstGeom prst="rect">
            <a:avLst/>
          </a:prstGeom>
          <a:noFill/>
        </p:spPr>
        <p:txBody>
          <a:bodyPr wrap="square" rtlCol="0">
            <a:spAutoFit/>
          </a:bodyPr>
          <a:p>
            <a:pPr algn="ctr"/>
            <a:r>
              <a:rPr lang="zh-CN" altLang="en-US">
                <a:sym typeface="+mn-ea"/>
              </a:rPr>
              <a:t>Parameter-Efficient Learning</a:t>
            </a:r>
            <a:endParaRPr lang="zh-CN" altLang="en-US"/>
          </a:p>
        </p:txBody>
      </p:sp>
      <p:pic>
        <p:nvPicPr>
          <p:cNvPr id="15" name="图片 14"/>
          <p:cNvPicPr>
            <a:picLocks noChangeAspect="1"/>
          </p:cNvPicPr>
          <p:nvPr>
            <p:custDataLst>
              <p:tags r:id="rId8"/>
            </p:custDataLst>
          </p:nvPr>
        </p:nvPicPr>
        <p:blipFill>
          <a:blip r:embed="rId9"/>
          <a:stretch>
            <a:fillRect/>
          </a:stretch>
        </p:blipFill>
        <p:spPr>
          <a:xfrm>
            <a:off x="120015" y="4860290"/>
            <a:ext cx="3750310" cy="1906270"/>
          </a:xfrm>
          <a:prstGeom prst="rect">
            <a:avLst/>
          </a:prstGeom>
        </p:spPr>
      </p:pic>
      <p:sp>
        <p:nvSpPr>
          <p:cNvPr id="16" name="文本框 15"/>
          <p:cNvSpPr txBox="1"/>
          <p:nvPr>
            <p:custDataLst>
              <p:tags r:id="rId10"/>
            </p:custDataLst>
          </p:nvPr>
        </p:nvSpPr>
        <p:spPr>
          <a:xfrm>
            <a:off x="3818255" y="5514975"/>
            <a:ext cx="1470025" cy="597535"/>
          </a:xfrm>
          <a:prstGeom prst="rect">
            <a:avLst/>
          </a:prstGeom>
          <a:noFill/>
        </p:spPr>
        <p:txBody>
          <a:bodyPr wrap="square" rtlCol="0">
            <a:noAutofit/>
          </a:bodyPr>
          <a:p>
            <a:pPr algn="ctr"/>
            <a:r>
              <a:rPr lang="zh-CN" altLang="en-US">
                <a:sym typeface="+mn-ea"/>
              </a:rPr>
              <a:t>Chain-of-Thought</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-2.</a:t>
            </a:r>
            <a:r>
              <a:rPr lang="zh-CN" altLang="en-US" sz="3600" spc="-35" dirty="0">
                <a:latin typeface="Calibri" panose="020F0502020204030204" pitchFamily="34" charset="0"/>
                <a:ea typeface="Calibri" panose="020F0502020204030204" pitchFamily="34" charset="0"/>
                <a:cs typeface="Calibri" panose="020F0502020204030204" pitchFamily="34" charset="0"/>
              </a:rPr>
              <a:t>网络</a:t>
            </a:r>
            <a:r>
              <a:rPr lang="zh-CN" altLang="en-US" sz="3600" spc="-35" dirty="0">
                <a:latin typeface="Calibri" panose="020F0502020204030204" pitchFamily="34" charset="0"/>
                <a:ea typeface="Calibri" panose="020F0502020204030204" pitchFamily="34" charset="0"/>
                <a:cs typeface="Calibri" panose="020F0502020204030204" pitchFamily="34" charset="0"/>
              </a:rPr>
              <a:t>架构</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1034395" cy="922020"/>
          </a:xfrm>
          <a:prstGeom prst="rect">
            <a:avLst/>
          </a:prstGeom>
          <a:noFill/>
        </p:spPr>
        <p:txBody>
          <a:bodyPr wrap="square" rtlCol="0">
            <a:spAutoFit/>
          </a:bodyPr>
          <a:p>
            <a:r>
              <a:t>目前大模型主流网络架构Transformer是2017年提出的。随着模型规模增长，我们也看到性能提升出现边际递减的情况，Transformer是不是终极框架？能否找到比Transformer更好、更高效的网络框架？这是值得探索的基础问题。</a:t>
            </a:r>
          </a:p>
        </p:txBody>
      </p:sp>
      <p:sp>
        <p:nvSpPr>
          <p:cNvPr id="6" name="矩形 5"/>
          <p:cNvSpPr/>
          <p:nvPr>
            <p:custDataLst>
              <p:tags r:id="rId2"/>
            </p:custDataLst>
          </p:nvPr>
        </p:nvSpPr>
        <p:spPr>
          <a:xfrm>
            <a:off x="4116070" y="5738495"/>
            <a:ext cx="5457825" cy="784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custDataLst>
              <p:tags r:id="rId3"/>
            </p:custDataLst>
          </p:nvPr>
        </p:nvSpPr>
        <p:spPr>
          <a:xfrm>
            <a:off x="9296400" y="2895600"/>
            <a:ext cx="2794635" cy="669925"/>
          </a:xfrm>
          <a:prstGeom prst="rect">
            <a:avLst/>
          </a:prstGeom>
          <a:noFill/>
        </p:spPr>
        <p:txBody>
          <a:bodyPr wrap="square" rtlCol="0">
            <a:noAutofit/>
          </a:bodyPr>
          <a:p>
            <a:pPr algn="ctr"/>
            <a:r>
              <a:rPr lang="en-US" altLang="zh-CN"/>
              <a:t>Encoder-Only</a:t>
            </a:r>
            <a:r>
              <a:rPr lang="zh-CN" altLang="en-US"/>
              <a:t>和</a:t>
            </a:r>
            <a:r>
              <a:rPr lang="en-US" altLang="zh-CN"/>
              <a:t>Decoder-Only</a:t>
            </a:r>
            <a:r>
              <a:rPr lang="zh-CN" altLang="en-US"/>
              <a:t>的优缺点是</a:t>
            </a:r>
            <a:r>
              <a:rPr lang="zh-CN" altLang="en-US"/>
              <a:t>什么？</a:t>
            </a:r>
            <a:endParaRPr lang="zh-CN" altLang="en-US"/>
          </a:p>
        </p:txBody>
      </p:sp>
      <p:pic>
        <p:nvPicPr>
          <p:cNvPr id="103" name="图片 102"/>
          <p:cNvPicPr/>
          <p:nvPr>
            <p:custDataLst>
              <p:tags r:id="rId4"/>
            </p:custDataLst>
          </p:nvPr>
        </p:nvPicPr>
        <p:blipFill>
          <a:blip r:embed="rId5"/>
          <a:stretch>
            <a:fillRect/>
          </a:stretch>
        </p:blipFill>
        <p:spPr>
          <a:xfrm>
            <a:off x="7239000" y="3657600"/>
            <a:ext cx="4692015" cy="2435860"/>
          </a:xfrm>
          <a:prstGeom prst="rect">
            <a:avLst/>
          </a:prstGeom>
          <a:noFill/>
          <a:ln w="9525">
            <a:noFill/>
          </a:ln>
        </p:spPr>
      </p:pic>
      <p:pic>
        <p:nvPicPr>
          <p:cNvPr id="102" name="图片 101"/>
          <p:cNvPicPr/>
          <p:nvPr>
            <p:custDataLst>
              <p:tags r:id="rId6"/>
            </p:custDataLst>
          </p:nvPr>
        </p:nvPicPr>
        <p:blipFill>
          <a:blip r:embed="rId7"/>
          <a:srcRect l="6481" t="4878" r="7407" b="7317"/>
          <a:stretch>
            <a:fillRect/>
          </a:stretch>
        </p:blipFill>
        <p:spPr>
          <a:xfrm>
            <a:off x="4998085" y="2303145"/>
            <a:ext cx="4372610" cy="1924685"/>
          </a:xfrm>
          <a:prstGeom prst="rect">
            <a:avLst/>
          </a:prstGeom>
          <a:noFill/>
          <a:ln w="9525">
            <a:noFill/>
          </a:ln>
        </p:spPr>
      </p:pic>
      <p:sp>
        <p:nvSpPr>
          <p:cNvPr id="2" name="文本框 1"/>
          <p:cNvSpPr txBox="1"/>
          <p:nvPr>
            <p:custDataLst>
              <p:tags r:id="rId8"/>
            </p:custDataLst>
          </p:nvPr>
        </p:nvSpPr>
        <p:spPr>
          <a:xfrm>
            <a:off x="5076190" y="5257800"/>
            <a:ext cx="2173605" cy="648335"/>
          </a:xfrm>
          <a:prstGeom prst="rect">
            <a:avLst/>
          </a:prstGeom>
          <a:noFill/>
        </p:spPr>
        <p:txBody>
          <a:bodyPr wrap="square" rtlCol="0">
            <a:noAutofit/>
          </a:bodyPr>
          <a:p>
            <a:pPr algn="ctr"/>
            <a:r>
              <a:rPr lang="zh-CN" altLang="en-US"/>
              <a:t>那么相同</a:t>
            </a:r>
            <a:r>
              <a:rPr lang="zh-CN" altLang="en-US"/>
              <a:t>的结构需要堆叠多少块</a:t>
            </a:r>
            <a:r>
              <a:rPr lang="zh-CN" altLang="en-US"/>
              <a:t>呢？</a:t>
            </a:r>
            <a:endParaRPr lang="en-US" altLang="zh-CN"/>
          </a:p>
        </p:txBody>
      </p:sp>
      <p:pic>
        <p:nvPicPr>
          <p:cNvPr id="3" name="图片 2"/>
          <p:cNvPicPr>
            <a:picLocks noChangeAspect="1"/>
          </p:cNvPicPr>
          <p:nvPr>
            <p:custDataLst>
              <p:tags r:id="rId9"/>
            </p:custDataLst>
          </p:nvPr>
        </p:nvPicPr>
        <p:blipFill>
          <a:blip r:embed="rId10"/>
          <a:stretch>
            <a:fillRect/>
          </a:stretch>
        </p:blipFill>
        <p:spPr>
          <a:xfrm>
            <a:off x="1168400" y="2209800"/>
            <a:ext cx="2947670" cy="4243705"/>
          </a:xfrm>
          <a:prstGeom prst="rect">
            <a:avLst/>
          </a:prstGeom>
        </p:spPr>
      </p:pic>
      <p:sp>
        <p:nvSpPr>
          <p:cNvPr id="9" name="文本框 8"/>
          <p:cNvSpPr txBox="1"/>
          <p:nvPr/>
        </p:nvSpPr>
        <p:spPr>
          <a:xfrm>
            <a:off x="1596390" y="6513195"/>
            <a:ext cx="2137410" cy="368300"/>
          </a:xfrm>
          <a:prstGeom prst="rect">
            <a:avLst/>
          </a:prstGeom>
          <a:noFill/>
        </p:spPr>
        <p:txBody>
          <a:bodyPr wrap="square" rtlCol="0">
            <a:spAutoFit/>
          </a:bodyPr>
          <a:p>
            <a:pPr algn="ctr"/>
            <a:r>
              <a:rPr lang="en-US" altLang="zh-CN"/>
              <a:t>T</a:t>
            </a:r>
            <a:r>
              <a:rPr lang="en-US" altLang="zh-CN"/>
              <a:t>ransformer</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-3.</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计算</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1034395" cy="645160"/>
          </a:xfrm>
          <a:prstGeom prst="rect">
            <a:avLst/>
          </a:prstGeom>
          <a:noFill/>
        </p:spPr>
        <p:txBody>
          <a:bodyPr wrap="square" rtlCol="0">
            <a:spAutoFit/>
          </a:bodyPr>
          <a:p>
            <a:r>
              <a:t>现在大模型动辄包含十亿、百亿甚至千亿参数。随着大模型规模越变越大，对计算和存储成本的消耗也越来越大。之前有学者提出GreenAI的理念，将计算能耗作为综合设计和训练人工智能模型的重要考虑因素。</a:t>
            </a:r>
          </a:p>
        </p:txBody>
      </p:sp>
      <p:pic>
        <p:nvPicPr>
          <p:cNvPr id="2" name="图片 1"/>
          <p:cNvPicPr>
            <a:picLocks noChangeAspect="1"/>
          </p:cNvPicPr>
          <p:nvPr>
            <p:custDataLst>
              <p:tags r:id="rId2"/>
            </p:custDataLst>
          </p:nvPr>
        </p:nvPicPr>
        <p:blipFill>
          <a:blip r:embed="rId3"/>
          <a:stretch>
            <a:fillRect/>
          </a:stretch>
        </p:blipFill>
        <p:spPr>
          <a:xfrm>
            <a:off x="4716780" y="2110740"/>
            <a:ext cx="7389495" cy="3641090"/>
          </a:xfrm>
          <a:prstGeom prst="rect">
            <a:avLst/>
          </a:prstGeom>
        </p:spPr>
      </p:pic>
      <p:sp>
        <p:nvSpPr>
          <p:cNvPr id="3" name="文本框 2"/>
          <p:cNvSpPr txBox="1"/>
          <p:nvPr/>
        </p:nvSpPr>
        <p:spPr>
          <a:xfrm>
            <a:off x="187960" y="2053590"/>
            <a:ext cx="4614545" cy="4727575"/>
          </a:xfrm>
          <a:prstGeom prst="rect">
            <a:avLst/>
          </a:prstGeom>
          <a:noFill/>
        </p:spPr>
        <p:txBody>
          <a:bodyPr wrap="square" rtlCol="0">
            <a:noAutofit/>
          </a:bodyPr>
          <a:p>
            <a:pPr marL="285750" indent="-285750">
              <a:buFont typeface="Arial" panose="020B0604020202020204" pitchFamily="34" charset="0"/>
              <a:buChar char="•"/>
            </a:pPr>
            <a:r>
              <a:rPr>
                <a:sym typeface="+mn-ea"/>
              </a:rPr>
              <a:t>在</a:t>
            </a:r>
            <a:r>
              <a:rPr b="1">
                <a:sym typeface="+mn-ea"/>
              </a:rPr>
              <a:t>训练</a:t>
            </a:r>
            <a:r>
              <a:rPr>
                <a:sym typeface="+mn-ea"/>
              </a:rPr>
              <a:t>上，我们需要建设更加高效的分布式训练算法体系，这方面很多高性能计算学者已经做了大量探索，例如，通过模型并行、流水线并行、ZeRO-3等模型并行策略将大模型参数分散到多张 GPU 中，通过张量卸载、优化器卸载等技术将 GPU 的负担分摊到更廉价的 CPU 和内存上，通过重计算方法降低计算图的显存开销，通过混合精度训练利用 Tensor Core 提速模型训练，基于自动调优算法选择分布式算子策略等 。</a:t>
            </a:r>
            <a:endParaRPr>
              <a:sym typeface="+mn-ea"/>
            </a:endParaRPr>
          </a:p>
          <a:p>
            <a:pPr marL="285750" indent="-285750">
              <a:buFont typeface="Arial" panose="020B0604020202020204" pitchFamily="34" charset="0"/>
              <a:buChar char="•"/>
            </a:pPr>
            <a:r>
              <a:rPr>
                <a:sym typeface="+mn-ea"/>
              </a:rPr>
              <a:t>在</a:t>
            </a:r>
            <a:r>
              <a:rPr b="1">
                <a:sym typeface="+mn-ea"/>
              </a:rPr>
              <a:t>推理</a:t>
            </a:r>
            <a:r>
              <a:rPr>
                <a:sym typeface="+mn-ea"/>
              </a:rPr>
              <a:t>上，大模型一旦训练好准备投入使用，推理效率也成为重要问题，一种思路是将训练好的模型在尽可能不损失性能的情况下对模型进行压缩。这方面技术包括模型剪枝、知识蒸馏、参数量化等。</a:t>
            </a:r>
            <a:endParaRPr>
              <a:sym typeface="+mn-ea"/>
            </a:endParaRPr>
          </a:p>
          <a:p>
            <a:endParaRPr lang="zh-CN" altLang="en-US"/>
          </a:p>
        </p:txBody>
      </p:sp>
      <p:sp>
        <p:nvSpPr>
          <p:cNvPr id="5" name="文本框 4"/>
          <p:cNvSpPr txBox="1"/>
          <p:nvPr/>
        </p:nvSpPr>
        <p:spPr>
          <a:xfrm>
            <a:off x="6553200" y="5815330"/>
            <a:ext cx="3519805" cy="368300"/>
          </a:xfrm>
          <a:prstGeom prst="rect">
            <a:avLst/>
          </a:prstGeom>
          <a:noFill/>
        </p:spPr>
        <p:txBody>
          <a:bodyPr wrap="square" rtlCol="0">
            <a:spAutoFit/>
          </a:bodyPr>
          <a:p>
            <a:pPr algn="ctr"/>
            <a:r>
              <a:rPr lang="zh-CN" altLang="en-US"/>
              <a:t>https://arxiv.org/abs/2308.07633</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PP_MARK_KEY" val="abe841a8-2510-4ec0-b6c0-8cff59ff2b56"/>
  <p:tag name="COMMONDATA" val="eyJoZGlkIjoiYzVlY2Y0YzZkYWYzNzA2YzFkODE0ZTMyNGM0MmJjMmMifQ=="/>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TABLE_BEAUTIFY" val="smartTable{9cc71010-cc39-4fd9-bdc2-d2038f8e5708}"/>
  <p:tag name="TABLE_ENDDRAG_ORIGIN_RECT" val="347*248"/>
  <p:tag name="TABLE_ENDDRAG_RECT" val="64*222*347*248"/>
  <p:tag name="KSO_WM_BEAUTIFY_FLAG" val=""/>
</p:tagLst>
</file>

<file path=ppt/tags/tag47.xml><?xml version="1.0" encoding="utf-8"?>
<p:tagLst xmlns:p="http://schemas.openxmlformats.org/presentationml/2006/main">
  <p:tag name="KSO_WM_UNIT_TABLE_BEAUTIFY" val="smartTable{9a1dd1cf-6ea1-4bd6-a528-195b7e02d892}"/>
  <p:tag name="TABLE_ENDDRAG_ORIGIN_RECT" val="540*277"/>
  <p:tag name="TABLE_ENDDRAG_RECT" val="386*222*540*277"/>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9028</Words>
  <Application>WPS 演示</Application>
  <PresentationFormat>宽屏</PresentationFormat>
  <Paragraphs>430</Paragraphs>
  <Slides>32</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Arial</vt:lpstr>
      <vt:lpstr>宋体</vt:lpstr>
      <vt:lpstr>Wingdings</vt:lpstr>
      <vt:lpstr>Arial</vt:lpstr>
      <vt:lpstr>Georgia</vt:lpstr>
      <vt:lpstr>微软雅黑</vt:lpstr>
      <vt:lpstr>Arial Black</vt:lpstr>
      <vt:lpstr>Calibri</vt:lpstr>
      <vt:lpstr>Tahoma</vt:lpstr>
      <vt:lpstr>Arial Unicode MS</vt:lpstr>
      <vt:lpstr>等线</vt:lpstr>
      <vt:lpstr>Office Theme</vt:lpstr>
      <vt:lpstr>LLM前沿讨论与学习交流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Zewei</dc:creator>
  <cp:lastModifiedBy>王荣胜</cp:lastModifiedBy>
  <cp:revision>619</cp:revision>
  <dcterms:created xsi:type="dcterms:W3CDTF">2022-11-05T07:14:00Z</dcterms:created>
  <dcterms:modified xsi:type="dcterms:W3CDTF">2023-08-28T14:09:43Z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2022-11-08T08:00:00Z</vt:filetime>
  </property>
  <property fmtid="{D5CDD505-2E9C-101B-9397-08002B2CF9AE}" pid="3" name="Creator">
    <vt:lpwstr>Microsoft® PowerPoint® 2019</vt:lpwstr>
  </property>
  <property fmtid="{D5CDD505-2E9C-101B-9397-08002B2CF9AE}" pid="4" name="LastSaved">
    <vt:filetime>2022-11-10T08:00:00Z</vt:filetime>
  </property>
  <property fmtid="{D5CDD505-2E9C-101B-9397-08002B2CF9AE}" pid="5" name="ICV">
    <vt:lpwstr>24CCD16D36E14A3EB31DEC83C7FE34C5</vt:lpwstr>
  </property>
  <property fmtid="{D5CDD505-2E9C-101B-9397-08002B2CF9AE}" pid="6" name="KSOProductBuildVer">
    <vt:lpwstr>2052-12.1.0.15120</vt:lpwstr>
  </property>
</Properties>
</file>